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9" r:id="rId3"/>
    <p:sldMasterId id="2147483684" r:id="rId4"/>
    <p:sldMasterId id="2147483695" r:id="rId5"/>
    <p:sldMasterId id="2147483706" r:id="rId6"/>
    <p:sldMasterId id="2147483717" r:id="rId7"/>
    <p:sldMasterId id="2147483734" r:id="rId8"/>
    <p:sldMasterId id="2147483746" r:id="rId9"/>
    <p:sldMasterId id="2147483759" r:id="rId10"/>
    <p:sldMasterId id="2147483771" r:id="rId11"/>
    <p:sldMasterId id="2147483783" r:id="rId12"/>
    <p:sldMasterId id="2147483793" r:id="rId13"/>
  </p:sldMasterIdLst>
  <p:notesMasterIdLst>
    <p:notesMasterId r:id="rId80"/>
  </p:notesMasterIdLst>
  <p:sldIdLst>
    <p:sldId id="353" r:id="rId14"/>
    <p:sldId id="258" r:id="rId15"/>
    <p:sldId id="270" r:id="rId16"/>
    <p:sldId id="271" r:id="rId17"/>
    <p:sldId id="272" r:id="rId18"/>
    <p:sldId id="273" r:id="rId19"/>
    <p:sldId id="275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8" r:id="rId30"/>
    <p:sldId id="291" r:id="rId31"/>
    <p:sldId id="321" r:id="rId32"/>
    <p:sldId id="322" r:id="rId33"/>
    <p:sldId id="289" r:id="rId34"/>
    <p:sldId id="320" r:id="rId35"/>
    <p:sldId id="290" r:id="rId36"/>
    <p:sldId id="292" r:id="rId37"/>
    <p:sldId id="323" r:id="rId38"/>
    <p:sldId id="324" r:id="rId39"/>
    <p:sldId id="325" r:id="rId40"/>
    <p:sldId id="327" r:id="rId41"/>
    <p:sldId id="319" r:id="rId42"/>
    <p:sldId id="295" r:id="rId43"/>
    <p:sldId id="296" r:id="rId44"/>
    <p:sldId id="297" r:id="rId45"/>
    <p:sldId id="328" r:id="rId46"/>
    <p:sldId id="299" r:id="rId47"/>
    <p:sldId id="301" r:id="rId48"/>
    <p:sldId id="302" r:id="rId49"/>
    <p:sldId id="305" r:id="rId50"/>
    <p:sldId id="306" r:id="rId51"/>
    <p:sldId id="309" r:id="rId52"/>
    <p:sldId id="303" r:id="rId53"/>
    <p:sldId id="310" r:id="rId54"/>
    <p:sldId id="311" r:id="rId55"/>
    <p:sldId id="312" r:id="rId56"/>
    <p:sldId id="313" r:id="rId57"/>
    <p:sldId id="314" r:id="rId58"/>
    <p:sldId id="352" r:id="rId59"/>
    <p:sldId id="316" r:id="rId60"/>
    <p:sldId id="317" r:id="rId61"/>
    <p:sldId id="318" r:id="rId62"/>
    <p:sldId id="329" r:id="rId63"/>
    <p:sldId id="330" r:id="rId64"/>
    <p:sldId id="331" r:id="rId65"/>
    <p:sldId id="332" r:id="rId66"/>
    <p:sldId id="334" r:id="rId67"/>
    <p:sldId id="335" r:id="rId68"/>
    <p:sldId id="336" r:id="rId69"/>
    <p:sldId id="338" r:id="rId70"/>
    <p:sldId id="341" r:id="rId71"/>
    <p:sldId id="342" r:id="rId72"/>
    <p:sldId id="348" r:id="rId73"/>
    <p:sldId id="344" r:id="rId74"/>
    <p:sldId id="345" r:id="rId75"/>
    <p:sldId id="349" r:id="rId76"/>
    <p:sldId id="355" r:id="rId77"/>
    <p:sldId id="350" r:id="rId78"/>
    <p:sldId id="269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1pPr>
    <a:lvl2pPr marL="0" marR="0" indent="2286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2pPr>
    <a:lvl3pPr marL="0" marR="0" indent="4572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3pPr>
    <a:lvl4pPr marL="0" marR="0" indent="6858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4pPr>
    <a:lvl5pPr marL="0" marR="0" indent="9144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5pPr>
    <a:lvl6pPr marL="0" marR="0" indent="11430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6pPr>
    <a:lvl7pPr marL="0" marR="0" indent="13716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7pPr>
    <a:lvl8pPr marL="0" marR="0" indent="16002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8pPr>
    <a:lvl9pPr marL="0" marR="0" indent="1828800" algn="ctr" defTabSz="457200" rtl="0" fontAlgn="auto" latinLnBrk="0" hangingPunct="0">
      <a:lnSpc>
        <a:spcPct val="11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0" b="0" i="0" u="none" strike="noStrike" cap="none" spc="0" normalizeH="0" baseline="0">
        <a:ln>
          <a:noFill/>
        </a:ln>
        <a:solidFill>
          <a:srgbClr val="7D8490"/>
        </a:solidFill>
        <a:effectLst/>
        <a:uFillTx/>
        <a:latin typeface="Vista Sans OT Medium"/>
        <a:ea typeface="Vista Sans OT Medium"/>
        <a:cs typeface="Vista Sans OT Medium"/>
        <a:sym typeface="Vista Sans O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E45"/>
    <a:srgbClr val="9EA1B2"/>
    <a:srgbClr val="000000"/>
    <a:srgbClr val="456FA3"/>
    <a:srgbClr val="1B2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85"/>
  </p:normalViewPr>
  <p:slideViewPr>
    <p:cSldViewPr snapToGrid="0" snapToObjects="1">
      <p:cViewPr varScale="1">
        <p:scale>
          <a:sx n="38" d="100"/>
          <a:sy n="38" d="100"/>
        </p:scale>
        <p:origin x="216" y="464"/>
      </p:cViewPr>
      <p:guideLst/>
    </p:cSldViewPr>
  </p:slideViewPr>
  <p:outlineViewPr>
    <p:cViewPr>
      <p:scale>
        <a:sx n="33" d="100"/>
        <a:sy n="33" d="100"/>
      </p:scale>
      <p:origin x="0" y="-131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63" Type="http://schemas.openxmlformats.org/officeDocument/2006/relationships/slide" Target="slides/slide50.xml"/><Relationship Id="rId64" Type="http://schemas.openxmlformats.org/officeDocument/2006/relationships/slide" Target="slides/slide51.xml"/><Relationship Id="rId65" Type="http://schemas.openxmlformats.org/officeDocument/2006/relationships/slide" Target="slides/slide52.xml"/><Relationship Id="rId66" Type="http://schemas.openxmlformats.org/officeDocument/2006/relationships/slide" Target="slides/slide53.xml"/><Relationship Id="rId67" Type="http://schemas.openxmlformats.org/officeDocument/2006/relationships/slide" Target="slides/slide54.xml"/><Relationship Id="rId68" Type="http://schemas.openxmlformats.org/officeDocument/2006/relationships/slide" Target="slides/slide55.xml"/><Relationship Id="rId69" Type="http://schemas.openxmlformats.org/officeDocument/2006/relationships/slide" Target="slides/slide5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<Relationship Id="rId59" Type="http://schemas.openxmlformats.org/officeDocument/2006/relationships/slide" Target="slides/slide4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80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57.xml"/><Relationship Id="rId71" Type="http://schemas.openxmlformats.org/officeDocument/2006/relationships/slide" Target="slides/slide58.xml"/><Relationship Id="rId72" Type="http://schemas.openxmlformats.org/officeDocument/2006/relationships/slide" Target="slides/slide59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73" Type="http://schemas.openxmlformats.org/officeDocument/2006/relationships/slide" Target="slides/slide60.xml"/><Relationship Id="rId74" Type="http://schemas.openxmlformats.org/officeDocument/2006/relationships/slide" Target="slides/slide61.xml"/><Relationship Id="rId75" Type="http://schemas.openxmlformats.org/officeDocument/2006/relationships/slide" Target="slides/slide62.xml"/><Relationship Id="rId76" Type="http://schemas.openxmlformats.org/officeDocument/2006/relationships/slide" Target="slides/slide63.xml"/><Relationship Id="rId77" Type="http://schemas.openxmlformats.org/officeDocument/2006/relationships/slide" Target="slides/slide64.xml"/><Relationship Id="rId78" Type="http://schemas.openxmlformats.org/officeDocument/2006/relationships/slide" Target="slides/slide65.xml"/><Relationship Id="rId79" Type="http://schemas.openxmlformats.org/officeDocument/2006/relationships/slide" Target="slides/slide66.xml"/><Relationship Id="rId60" Type="http://schemas.openxmlformats.org/officeDocument/2006/relationships/slide" Target="slides/slide47.xml"/><Relationship Id="rId61" Type="http://schemas.openxmlformats.org/officeDocument/2006/relationships/slide" Target="slides/slide48.xml"/><Relationship Id="rId62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C:\Users\larryz\Dropbox\Talks\CVPR15%20Dataset\evaluationmetric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C:\Users\larryz\Dropbox\Talks\CVPR15%20Dataset\evaluationmetric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C:\Users\larryz\Dropbox\Talks\CVPR15%20Dataset\evaluationmetr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3"/>
          <c:y val="0.0650792423656745"/>
          <c:w val="0.723371783111536"/>
          <c:h val="0.7987423489342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381000">
                <a:solidFill>
                  <a:srgbClr val="FFFF0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noFill/>
                <a:ln w="381000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dPt>
            <c:idx val="9"/>
            <c:marker>
              <c:symbol val="circle"/>
              <c:size val="5"/>
              <c:spPr>
                <a:noFill/>
                <a:ln w="381000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xVal>
            <c:numRef>
              <c:f>Sheet1!$B$2:$B$17</c:f>
              <c:numCache>
                <c:formatCode>General</c:formatCode>
                <c:ptCount val="16"/>
                <c:pt idx="0">
                  <c:v>0.638</c:v>
                </c:pt>
                <c:pt idx="1">
                  <c:v>0.273</c:v>
                </c:pt>
                <c:pt idx="2">
                  <c:v>0.268</c:v>
                </c:pt>
                <c:pt idx="3">
                  <c:v>0.262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</c:v>
                </c:pt>
                <c:pt idx="9">
                  <c:v>0.194</c:v>
                </c:pt>
                <c:pt idx="10">
                  <c:v>0.19</c:v>
                </c:pt>
                <c:pt idx="11">
                  <c:v>0.168</c:v>
                </c:pt>
                <c:pt idx="12">
                  <c:v>0.167</c:v>
                </c:pt>
                <c:pt idx="13">
                  <c:v>0.166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0.946</c:v>
                </c:pt>
                <c:pt idx="2">
                  <c:v>0.925</c:v>
                </c:pt>
                <c:pt idx="3">
                  <c:v>0.878</c:v>
                </c:pt>
                <c:pt idx="4">
                  <c:v>0.937</c:v>
                </c:pt>
                <c:pt idx="5">
                  <c:v>0.891</c:v>
                </c:pt>
                <c:pt idx="6">
                  <c:v>0.935</c:v>
                </c:pt>
                <c:pt idx="7">
                  <c:v>0.916</c:v>
                </c:pt>
                <c:pt idx="8">
                  <c:v>0.856</c:v>
                </c:pt>
                <c:pt idx="9">
                  <c:v>0.536</c:v>
                </c:pt>
                <c:pt idx="10">
                  <c:v>0.896</c:v>
                </c:pt>
                <c:pt idx="11">
                  <c:v>0.69</c:v>
                </c:pt>
                <c:pt idx="12">
                  <c:v>0.752</c:v>
                </c:pt>
                <c:pt idx="13">
                  <c:v>0.692</c:v>
                </c:pt>
                <c:pt idx="14">
                  <c:v>0.716</c:v>
                </c:pt>
                <c:pt idx="15">
                  <c:v>0.682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86972576"/>
        <c:axId val="-1811623280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</c:v>
                      </c:pt>
                      <c:pt idx="1">
                        <c:v>0.346</c:v>
                      </c:pt>
                      <c:pt idx="2">
                        <c:v>0.331</c:v>
                      </c:pt>
                      <c:pt idx="3">
                        <c:v>0.323</c:v>
                      </c:pt>
                      <c:pt idx="4">
                        <c:v>0.339</c:v>
                      </c:pt>
                      <c:pt idx="5">
                        <c:v>0.322</c:v>
                      </c:pt>
                      <c:pt idx="6">
                        <c:v>0.325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0.284</c:v>
                      </c:pt>
                      <c:pt idx="12">
                        <c:v>0.294</c:v>
                      </c:pt>
                      <c:pt idx="13">
                        <c:v>0.28</c:v>
                      </c:pt>
                      <c:pt idx="14">
                        <c:v>0.288</c:v>
                      </c:pt>
                      <c:pt idx="15">
                        <c:v>0.273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0.471</c:v>
                      </c:pt>
                      <c:pt idx="1">
                        <c:v>0.587</c:v>
                      </c:pt>
                      <c:pt idx="2">
                        <c:v>0.567</c:v>
                      </c:pt>
                      <c:pt idx="3">
                        <c:v>0.523</c:v>
                      </c:pt>
                      <c:pt idx="4">
                        <c:v>0.601</c:v>
                      </c:pt>
                      <c:pt idx="5">
                        <c:v>0.534</c:v>
                      </c:pt>
                      <c:pt idx="6">
                        <c:v>0.575</c:v>
                      </c:pt>
                      <c:pt idx="7">
                        <c:v>0.542</c:v>
                      </c:pt>
                      <c:pt idx="8">
                        <c:v>0.554</c:v>
                      </c:pt>
                      <c:pt idx="9">
                        <c:v>0.278</c:v>
                      </c:pt>
                      <c:pt idx="10">
                        <c:v>0.578</c:v>
                      </c:pt>
                      <c:pt idx="11">
                        <c:v>0.432</c:v>
                      </c:pt>
                      <c:pt idx="12">
                        <c:v>0.517</c:v>
                      </c:pt>
                      <c:pt idx="13">
                        <c:v>0.446</c:v>
                      </c:pt>
                      <c:pt idx="14">
                        <c:v>0.478</c:v>
                      </c:pt>
                      <c:pt idx="15">
                        <c:v>0.493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-1786972576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"/>
              <c:y val="0.926696766086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811623280"/>
        <c:crosses val="autoZero"/>
        <c:crossBetween val="midCat"/>
        <c:majorUnit val="0.1"/>
      </c:valAx>
      <c:valAx>
        <c:axId val="-1811623280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Automatic Metric</a:t>
                </a:r>
              </a:p>
            </c:rich>
          </c:tx>
          <c:layout>
            <c:manualLayout>
              <c:xMode val="edge"/>
              <c:yMode val="edge"/>
              <c:x val="0.00112850451300169"/>
              <c:y val="0.32071605402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8697257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3"/>
          <c:y val="0.0650792423656745"/>
          <c:w val="0.723371783111536"/>
          <c:h val="0.7987423489342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381000">
                <a:solidFill>
                  <a:srgbClr val="FFFF0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noFill/>
                <a:ln w="381000">
                  <a:solidFill>
                    <a:srgbClr val="FFFF00">
                      <a:alpha val="0"/>
                    </a:srgbClr>
                  </a:solidFill>
                </a:ln>
                <a:effectLst/>
              </c:spPr>
            </c:marker>
            <c:bubble3D val="0"/>
          </c:dPt>
          <c:xVal>
            <c:numRef>
              <c:f>Sheet1!$B$2:$B$17</c:f>
              <c:numCache>
                <c:formatCode>General</c:formatCode>
                <c:ptCount val="16"/>
                <c:pt idx="0">
                  <c:v>0.638</c:v>
                </c:pt>
                <c:pt idx="1">
                  <c:v>0.273</c:v>
                </c:pt>
                <c:pt idx="2">
                  <c:v>0.268</c:v>
                </c:pt>
                <c:pt idx="3">
                  <c:v>0.262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</c:v>
                </c:pt>
                <c:pt idx="9">
                  <c:v>0.194</c:v>
                </c:pt>
                <c:pt idx="10">
                  <c:v>0.19</c:v>
                </c:pt>
                <c:pt idx="11">
                  <c:v>0.168</c:v>
                </c:pt>
                <c:pt idx="12">
                  <c:v>0.167</c:v>
                </c:pt>
                <c:pt idx="13">
                  <c:v>0.166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0.946</c:v>
                </c:pt>
                <c:pt idx="2">
                  <c:v>0.925</c:v>
                </c:pt>
                <c:pt idx="3">
                  <c:v>0.878</c:v>
                </c:pt>
                <c:pt idx="4">
                  <c:v>0.937</c:v>
                </c:pt>
                <c:pt idx="5">
                  <c:v>0.891</c:v>
                </c:pt>
                <c:pt idx="6">
                  <c:v>0.935</c:v>
                </c:pt>
                <c:pt idx="7">
                  <c:v>0.916</c:v>
                </c:pt>
                <c:pt idx="8">
                  <c:v>0.856</c:v>
                </c:pt>
                <c:pt idx="9">
                  <c:v>0.536</c:v>
                </c:pt>
                <c:pt idx="10">
                  <c:v>0.896</c:v>
                </c:pt>
                <c:pt idx="11">
                  <c:v>0.69</c:v>
                </c:pt>
                <c:pt idx="12">
                  <c:v>0.752</c:v>
                </c:pt>
                <c:pt idx="13">
                  <c:v>0.692</c:v>
                </c:pt>
                <c:pt idx="14">
                  <c:v>0.716</c:v>
                </c:pt>
                <c:pt idx="15">
                  <c:v>0.682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7735088"/>
        <c:axId val="200857713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</c:v>
                      </c:pt>
                      <c:pt idx="1">
                        <c:v>0.346</c:v>
                      </c:pt>
                      <c:pt idx="2">
                        <c:v>0.331</c:v>
                      </c:pt>
                      <c:pt idx="3">
                        <c:v>0.323</c:v>
                      </c:pt>
                      <c:pt idx="4">
                        <c:v>0.339</c:v>
                      </c:pt>
                      <c:pt idx="5">
                        <c:v>0.322</c:v>
                      </c:pt>
                      <c:pt idx="6">
                        <c:v>0.325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0.284</c:v>
                      </c:pt>
                      <c:pt idx="12">
                        <c:v>0.294</c:v>
                      </c:pt>
                      <c:pt idx="13">
                        <c:v>0.28</c:v>
                      </c:pt>
                      <c:pt idx="14">
                        <c:v>0.288</c:v>
                      </c:pt>
                      <c:pt idx="15">
                        <c:v>0.273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0.471</c:v>
                      </c:pt>
                      <c:pt idx="1">
                        <c:v>0.587</c:v>
                      </c:pt>
                      <c:pt idx="2">
                        <c:v>0.567</c:v>
                      </c:pt>
                      <c:pt idx="3">
                        <c:v>0.523</c:v>
                      </c:pt>
                      <c:pt idx="4">
                        <c:v>0.601</c:v>
                      </c:pt>
                      <c:pt idx="5">
                        <c:v>0.534</c:v>
                      </c:pt>
                      <c:pt idx="6">
                        <c:v>0.575</c:v>
                      </c:pt>
                      <c:pt idx="7">
                        <c:v>0.542</c:v>
                      </c:pt>
                      <c:pt idx="8">
                        <c:v>0.554</c:v>
                      </c:pt>
                      <c:pt idx="9">
                        <c:v>0.278</c:v>
                      </c:pt>
                      <c:pt idx="10">
                        <c:v>0.578</c:v>
                      </c:pt>
                      <c:pt idx="11">
                        <c:v>0.432</c:v>
                      </c:pt>
                      <c:pt idx="12">
                        <c:v>0.517</c:v>
                      </c:pt>
                      <c:pt idx="13">
                        <c:v>0.446</c:v>
                      </c:pt>
                      <c:pt idx="14">
                        <c:v>0.478</c:v>
                      </c:pt>
                      <c:pt idx="15">
                        <c:v>0.493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2007735088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"/>
              <c:y val="0.926696766086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8577136"/>
        <c:crosses val="autoZero"/>
        <c:crossBetween val="midCat"/>
        <c:majorUnit val="0.1"/>
      </c:valAx>
      <c:valAx>
        <c:axId val="200857713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Automatic Metric</a:t>
                </a:r>
              </a:p>
            </c:rich>
          </c:tx>
          <c:layout>
            <c:manualLayout>
              <c:xMode val="edge"/>
              <c:yMode val="edge"/>
              <c:x val="0.00112850451300169"/>
              <c:y val="0.32071605402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773508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446145049943"/>
          <c:y val="0.0650792423656745"/>
          <c:w val="0.723371783111536"/>
          <c:h val="0.79874234893425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CIDEr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381000">
                <a:solidFill>
                  <a:srgbClr val="FFFF00"/>
                </a:solidFill>
              </a:ln>
              <a:effectLst/>
            </c:spPr>
          </c:marker>
          <c:xVal>
            <c:numRef>
              <c:f>Sheet1!$B$2:$B$17</c:f>
              <c:numCache>
                <c:formatCode>General</c:formatCode>
                <c:ptCount val="16"/>
                <c:pt idx="0">
                  <c:v>0.638</c:v>
                </c:pt>
                <c:pt idx="1">
                  <c:v>0.273</c:v>
                </c:pt>
                <c:pt idx="2">
                  <c:v>0.268</c:v>
                </c:pt>
                <c:pt idx="3">
                  <c:v>0.262</c:v>
                </c:pt>
                <c:pt idx="4">
                  <c:v>0.25</c:v>
                </c:pt>
                <c:pt idx="5">
                  <c:v>0.246</c:v>
                </c:pt>
                <c:pt idx="6">
                  <c:v>0.223</c:v>
                </c:pt>
                <c:pt idx="7">
                  <c:v>0.216</c:v>
                </c:pt>
                <c:pt idx="8">
                  <c:v>0.202</c:v>
                </c:pt>
                <c:pt idx="9">
                  <c:v>0.194</c:v>
                </c:pt>
                <c:pt idx="10">
                  <c:v>0.19</c:v>
                </c:pt>
                <c:pt idx="11">
                  <c:v>0.168</c:v>
                </c:pt>
                <c:pt idx="12">
                  <c:v>0.167</c:v>
                </c:pt>
                <c:pt idx="13">
                  <c:v>0.166</c:v>
                </c:pt>
                <c:pt idx="14">
                  <c:v>0.154</c:v>
                </c:pt>
                <c:pt idx="15">
                  <c:v>0.1</c:v>
                </c:pt>
              </c:numCache>
            </c:numRef>
          </c:xVal>
          <c:yVal>
            <c:numRef>
              <c:f>Sheet1!$G$2:$G$17</c:f>
              <c:numCache>
                <c:formatCode>General</c:formatCode>
                <c:ptCount val="16"/>
                <c:pt idx="0">
                  <c:v>0.91</c:v>
                </c:pt>
                <c:pt idx="1">
                  <c:v>0.946</c:v>
                </c:pt>
                <c:pt idx="2">
                  <c:v>0.925</c:v>
                </c:pt>
                <c:pt idx="3">
                  <c:v>0.878</c:v>
                </c:pt>
                <c:pt idx="4">
                  <c:v>0.937</c:v>
                </c:pt>
                <c:pt idx="5">
                  <c:v>0.891</c:v>
                </c:pt>
                <c:pt idx="6">
                  <c:v>0.935</c:v>
                </c:pt>
                <c:pt idx="7">
                  <c:v>0.916</c:v>
                </c:pt>
                <c:pt idx="8">
                  <c:v>0.856</c:v>
                </c:pt>
                <c:pt idx="9">
                  <c:v>0.536</c:v>
                </c:pt>
                <c:pt idx="10">
                  <c:v>0.896</c:v>
                </c:pt>
                <c:pt idx="11">
                  <c:v>0.69</c:v>
                </c:pt>
                <c:pt idx="12">
                  <c:v>0.752</c:v>
                </c:pt>
                <c:pt idx="13">
                  <c:v>0.692</c:v>
                </c:pt>
                <c:pt idx="14">
                  <c:v>0.716</c:v>
                </c:pt>
                <c:pt idx="15">
                  <c:v>0.682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9768512"/>
        <c:axId val="-2040166176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METEOR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6667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Sheet1!$H$2:$H$17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0.335</c:v>
                      </c:pt>
                      <c:pt idx="1">
                        <c:v>0.346</c:v>
                      </c:pt>
                      <c:pt idx="2">
                        <c:v>0.331</c:v>
                      </c:pt>
                      <c:pt idx="3">
                        <c:v>0.323</c:v>
                      </c:pt>
                      <c:pt idx="4">
                        <c:v>0.339</c:v>
                      </c:pt>
                      <c:pt idx="5">
                        <c:v>0.322</c:v>
                      </c:pt>
                      <c:pt idx="6">
                        <c:v>0.325</c:v>
                      </c:pt>
                      <c:pt idx="7">
                        <c:v>0.318</c:v>
                      </c:pt>
                      <c:pt idx="8">
                        <c:v>0.318</c:v>
                      </c:pt>
                      <c:pt idx="9">
                        <c:v>0.252</c:v>
                      </c:pt>
                      <c:pt idx="10">
                        <c:v>0.32</c:v>
                      </c:pt>
                      <c:pt idx="11">
                        <c:v>0.284</c:v>
                      </c:pt>
                      <c:pt idx="12">
                        <c:v>0.294</c:v>
                      </c:pt>
                      <c:pt idx="13">
                        <c:v>0.28</c:v>
                      </c:pt>
                      <c:pt idx="14">
                        <c:v>0.288</c:v>
                      </c:pt>
                      <c:pt idx="15">
                        <c:v>0.273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5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Sheet1!$M$1</c15:sqref>
                        </c15:formulaRef>
                      </c:ext>
                    </c:extLst>
                    <c:strCache>
                      <c:ptCount val="1"/>
                      <c:pt idx="0">
                        <c:v>BLEU 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76200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0.638</c:v>
                      </c:pt>
                      <c:pt idx="1">
                        <c:v>0.273</c:v>
                      </c:pt>
                      <c:pt idx="2">
                        <c:v>0.268</c:v>
                      </c:pt>
                      <c:pt idx="3">
                        <c:v>0.262</c:v>
                      </c:pt>
                      <c:pt idx="4">
                        <c:v>0.25</c:v>
                      </c:pt>
                      <c:pt idx="5">
                        <c:v>0.246</c:v>
                      </c:pt>
                      <c:pt idx="6">
                        <c:v>0.223</c:v>
                      </c:pt>
                      <c:pt idx="7">
                        <c:v>0.216</c:v>
                      </c:pt>
                      <c:pt idx="8">
                        <c:v>0.202</c:v>
                      </c:pt>
                      <c:pt idx="9">
                        <c:v>0.194</c:v>
                      </c:pt>
                      <c:pt idx="10">
                        <c:v>0.19</c:v>
                      </c:pt>
                      <c:pt idx="11">
                        <c:v>0.168</c:v>
                      </c:pt>
                      <c:pt idx="12">
                        <c:v>0.167</c:v>
                      </c:pt>
                      <c:pt idx="13">
                        <c:v>0.166</c:v>
                      </c:pt>
                      <c:pt idx="14">
                        <c:v>0.154</c:v>
                      </c:pt>
                      <c:pt idx="15">
                        <c:v>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Sheet1!$M$2:$M$17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0.471</c:v>
                      </c:pt>
                      <c:pt idx="1">
                        <c:v>0.587</c:v>
                      </c:pt>
                      <c:pt idx="2">
                        <c:v>0.567</c:v>
                      </c:pt>
                      <c:pt idx="3">
                        <c:v>0.523</c:v>
                      </c:pt>
                      <c:pt idx="4">
                        <c:v>0.601</c:v>
                      </c:pt>
                      <c:pt idx="5">
                        <c:v>0.534</c:v>
                      </c:pt>
                      <c:pt idx="6">
                        <c:v>0.575</c:v>
                      </c:pt>
                      <c:pt idx="7">
                        <c:v>0.542</c:v>
                      </c:pt>
                      <c:pt idx="8">
                        <c:v>0.554</c:v>
                      </c:pt>
                      <c:pt idx="9">
                        <c:v>0.278</c:v>
                      </c:pt>
                      <c:pt idx="10">
                        <c:v>0.578</c:v>
                      </c:pt>
                      <c:pt idx="11">
                        <c:v>0.432</c:v>
                      </c:pt>
                      <c:pt idx="12">
                        <c:v>0.517</c:v>
                      </c:pt>
                      <c:pt idx="13">
                        <c:v>0.446</c:v>
                      </c:pt>
                      <c:pt idx="14">
                        <c:v>0.478</c:v>
                      </c:pt>
                      <c:pt idx="15">
                        <c:v>0.493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-2039768512"/>
        <c:scaling>
          <c:orientation val="minMax"/>
          <c:max val="0.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Human Judgement</a:t>
                </a:r>
              </a:p>
            </c:rich>
          </c:tx>
          <c:layout>
            <c:manualLayout>
              <c:xMode val="edge"/>
              <c:yMode val="edge"/>
              <c:x val="0.334125420860021"/>
              <c:y val="0.926696766086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0166176"/>
        <c:crosses val="autoZero"/>
        <c:crossBetween val="midCat"/>
        <c:majorUnit val="0.1"/>
      </c:valAx>
      <c:valAx>
        <c:axId val="-204016617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Automatic Metric</a:t>
                </a:r>
              </a:p>
            </c:rich>
          </c:tx>
          <c:layout>
            <c:manualLayout>
              <c:xMode val="edge"/>
              <c:yMode val="edge"/>
              <c:x val="0.00112850451300169"/>
              <c:y val="0.3207160540212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4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39768512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4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6682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461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5461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5461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5461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5461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5461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5461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5461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5461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NYU, MIT, Harvard</a:t>
            </a:r>
          </a:p>
        </p:txBody>
      </p:sp>
    </p:spTree>
    <p:extLst>
      <p:ext uri="{BB962C8B-B14F-4D97-AF65-F5344CB8AC3E}">
        <p14:creationId xmlns:p14="http://schemas.microsoft.com/office/powerpoint/2010/main" val="725398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4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jp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0.jp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0.jp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6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7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jp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-158661" y="-1"/>
            <a:ext cx="24701322" cy="13716001"/>
          </a:xfrm>
          <a:prstGeom prst="rect">
            <a:avLst/>
          </a:prstGeom>
          <a:solidFill>
            <a:srgbClr val="447ABA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 Regular"/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1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21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43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646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861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7/31/17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 — Video BKGD">
    <p:bg>
      <p:bgPr>
        <a:solidFill>
          <a:srgbClr val="459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158661" y="-1"/>
            <a:ext cx="24701322" cy="13716001"/>
          </a:xfrm>
          <a:prstGeom prst="rect">
            <a:avLst/>
          </a:prstGeom>
          <a:solidFill>
            <a:srgbClr val="447ABA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" name="CNN_v0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AI_Logo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3064" y="4396041"/>
            <a:ext cx="4877871" cy="453378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504177" y="2066468"/>
            <a:ext cx="21356596" cy="5596252"/>
          </a:xfrm>
          <a:prstGeom prst="rect">
            <a:avLst/>
          </a:prstGeom>
        </p:spPr>
        <p:txBody>
          <a:bodyPr anchor="b"/>
          <a:lstStyle>
            <a:lvl1pPr defTabSz="546100">
              <a:lnSpc>
                <a:spcPct val="100000"/>
              </a:lnSpc>
              <a:defRPr sz="1140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1504177" y="8477497"/>
            <a:ext cx="21356596" cy="3816487"/>
          </a:xfrm>
          <a:prstGeom prst="rect">
            <a:avLst/>
          </a:prstGeom>
        </p:spPr>
        <p:txBody>
          <a:bodyPr anchor="ctr"/>
          <a:lstStyle>
            <a:lvl1pPr defTabSz="546100">
              <a:defRPr sz="6000">
                <a:solidFill>
                  <a:srgbClr val="6A717D"/>
                </a:solidFill>
              </a:defRPr>
            </a:lvl1pPr>
            <a:lvl2pPr defTabSz="546100">
              <a:defRPr sz="4800">
                <a:solidFill>
                  <a:srgbClr val="6A717D"/>
                </a:solidFill>
              </a:defRPr>
            </a:lvl2pPr>
            <a:lvl3pPr marL="0" indent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3pPr>
            <a:lvl4pPr marL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4pPr>
            <a:lvl5pPr marL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AI_BKGD_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009649" y="2396776"/>
            <a:ext cx="21879422" cy="95603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" name="AI_BKGD-Corn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21978">
            <a:off x="11067653" y="8084244"/>
            <a:ext cx="13728701" cy="64643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"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733550" y="3206119"/>
            <a:ext cx="20897850" cy="4629151"/>
          </a:xfrm>
          <a:prstGeom prst="rect">
            <a:avLst/>
          </a:prstGeom>
        </p:spPr>
        <p:txBody>
          <a:bodyPr anchor="b"/>
          <a:lstStyle>
            <a:lvl1pPr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1733550" y="7968619"/>
            <a:ext cx="20897850" cy="4280446"/>
          </a:xfrm>
          <a:prstGeom prst="rect">
            <a:avLst/>
          </a:prstGeom>
        </p:spPr>
        <p:txBody>
          <a:bodyPr/>
          <a:lstStyle>
            <a:lvl1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1pPr>
            <a:lvl2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2pPr>
            <a:lvl3pPr marL="0" indent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3pPr>
            <a:lvl4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4pPr>
            <a:lvl5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9" name="AI_BKGD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sz="half" idx="13"/>
          </p:nvPr>
        </p:nvSpPr>
        <p:spPr>
          <a:xfrm>
            <a:off x="1534249" y="4600700"/>
            <a:ext cx="21338857" cy="451459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  <a:defRPr sz="8000" i="1">
                <a:solidFill>
                  <a:srgbClr val="7D8490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pPr>
            <a:r>
              <a:rPr>
                <a:solidFill>
                  <a:srgbClr val="4591B3"/>
                </a:solidFill>
              </a:rPr>
              <a:t>“</a:t>
            </a:r>
            <a:r>
              <a:t>Lorem ipsum dolor sit amet, </a:t>
            </a:r>
            <a:br/>
            <a:r>
              <a:t>adipiscing elit. Nam facilisis erat nunc, maximus auctor libero ornare at. Ut nec nisl sodales quam feugiat.</a:t>
            </a:r>
            <a:r>
              <a:rPr>
                <a:solidFill>
                  <a:srgbClr val="4591B3"/>
                </a:solidFill>
              </a:rPr>
              <a:t>”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quarter" idx="14"/>
          </p:nvPr>
        </p:nvSpPr>
        <p:spPr>
          <a:xfrm>
            <a:off x="1522572" y="11749991"/>
            <a:ext cx="21338855" cy="51003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ct val="80000"/>
              </a:lnSpc>
              <a:defRPr sz="4000"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t>— Quote Author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Grey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2020550" y="13030200"/>
            <a:ext cx="317500" cy="30348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1258" y="4536283"/>
            <a:ext cx="19621501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986940" y="12845534"/>
            <a:ext cx="384721" cy="3693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—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2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1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1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100">
                <a:latin typeface="FreightSansLFPro"/>
                <a:cs typeface="FreightSansLFPro"/>
              </a:defRPr>
            </a:lvl2pPr>
            <a:lvl3pPr algn="l">
              <a:defRPr sz="5100">
                <a:latin typeface="FreightSansLFPro"/>
                <a:cs typeface="FreightSansLFPro"/>
              </a:defRPr>
            </a:lvl3pPr>
            <a:lvl4pPr algn="l">
              <a:defRPr sz="5100">
                <a:latin typeface="FreightSansLFPro"/>
                <a:cs typeface="FreightSansLFPro"/>
              </a:defRPr>
            </a:lvl4pPr>
            <a:lvl5pPr algn="l">
              <a:defRPr sz="51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3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487" indent="-571487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3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1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010150"/>
            <a:ext cx="10366376" cy="7369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 — Video BKGD">
    <p:bg>
      <p:bgPr>
        <a:solidFill>
          <a:srgbClr val="459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158661" y="-1"/>
            <a:ext cx="24701322" cy="13716001"/>
          </a:xfrm>
          <a:prstGeom prst="rect">
            <a:avLst/>
          </a:prstGeom>
          <a:solidFill>
            <a:srgbClr val="447ABA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" name="CNN_v0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AI_Logo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3064" y="4396041"/>
            <a:ext cx="4877871" cy="453378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z="7000">
                <a:latin typeface="FreightSansLFPro"/>
                <a:ea typeface="FreightSansLFPro"/>
                <a:cs typeface="FreightSansLFPro"/>
                <a:sym typeface="FreightSansLFPro"/>
              </a:rPr>
              <a:pPr/>
              <a:t>‹#›</a:t>
            </a:fld>
            <a:endParaRPr sz="7000"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</p:spTree>
    <p:extLst/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114800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730250"/>
            <a:ext cx="5257800" cy="1162367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1" y="730250"/>
            <a:ext cx="15468600" cy="116236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go —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 — Horizontal">
    <p:bg>
      <p:bgPr>
        <a:solidFill>
          <a:srgbClr val="3B5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FBLogo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3797" y="4944040"/>
            <a:ext cx="9656406" cy="382792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esenta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571672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20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103124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="1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24000" y="11430001"/>
            <a:ext cx="21336000" cy="736600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5100">
                <a:solidFill>
                  <a:schemeClr val="bg2"/>
                </a:solidFill>
                <a:latin typeface="FreightSansLFPro"/>
                <a:cs typeface="FreightSansLFPro"/>
              </a:defRPr>
            </a:lvl1pPr>
            <a:lvl2pPr algn="l">
              <a:defRPr sz="5100">
                <a:latin typeface="FreightSansLFPro"/>
                <a:cs typeface="FreightSansLFPro"/>
              </a:defRPr>
            </a:lvl2pPr>
            <a:lvl3pPr algn="l">
              <a:defRPr sz="5100">
                <a:latin typeface="FreightSansLFPro"/>
                <a:cs typeface="FreightSansLFPro"/>
              </a:defRPr>
            </a:lvl3pPr>
            <a:lvl4pPr algn="l">
              <a:defRPr sz="5100">
                <a:latin typeface="FreightSansLFPro"/>
                <a:cs typeface="FreightSansLFPro"/>
              </a:defRPr>
            </a:lvl4pPr>
            <a:lvl5pPr algn="l">
              <a:defRPr sz="5100">
                <a:latin typeface="FreightSansLFPro"/>
                <a:cs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524000" y="3111503"/>
            <a:ext cx="21336000" cy="9525000"/>
          </a:xfrm>
          <a:prstGeom prst="rect">
            <a:avLst/>
          </a:prstGeom>
        </p:spPr>
        <p:txBody>
          <a:bodyPr vert="horz" lIns="0" tIns="0" rIns="0" bIns="0"/>
          <a:lstStyle>
            <a:lvl1pPr marL="571487" indent="-571487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Char char="•"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agrap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1524000" y="4826000"/>
            <a:ext cx="21336000" cy="609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20000"/>
              </a:lnSpc>
              <a:buClr>
                <a:srgbClr val="385998"/>
              </a:buClr>
              <a:buSzPct val="100000"/>
              <a:buFont typeface="Arial"/>
              <a:buNone/>
              <a:defRPr sz="6900" baseline="0">
                <a:solidFill>
                  <a:schemeClr val="bg1"/>
                </a:solidFill>
                <a:latin typeface="FreightSansLFPro"/>
              </a:defRPr>
            </a:lvl1pPr>
            <a:lvl2pPr marL="914377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700">
                <a:solidFill>
                  <a:schemeClr val="bg1"/>
                </a:solidFill>
                <a:latin typeface="FreightSansLFPro"/>
              </a:defRPr>
            </a:lvl2pPr>
            <a:lvl3pPr marL="1371566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6100">
                <a:solidFill>
                  <a:schemeClr val="bg1"/>
                </a:solidFill>
                <a:latin typeface="FreightSansLFPro"/>
              </a:defRPr>
            </a:lvl3pPr>
            <a:lvl4pPr marL="1828754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5300">
                <a:solidFill>
                  <a:schemeClr val="bg1"/>
                </a:solidFill>
                <a:latin typeface="FreightSansLFPro"/>
              </a:defRPr>
            </a:lvl4pPr>
            <a:lvl5pPr marL="2285943" indent="-457189" algn="l">
              <a:lnSpc>
                <a:spcPct val="120000"/>
              </a:lnSpc>
              <a:buClr>
                <a:srgbClr val="385998"/>
              </a:buClr>
              <a:buFont typeface="Arial" panose="020B0604020202020204" pitchFamily="34" charset="0"/>
              <a:buChar char="•"/>
              <a:defRPr sz="4800">
                <a:solidFill>
                  <a:schemeClr val="bg1"/>
                </a:solidFill>
                <a:latin typeface="FreightSansLFPro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041400"/>
            <a:ext cx="2133600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01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524000" y="2921000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374">
              <a:tabLst/>
              <a:defRPr sz="61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1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1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1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1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I_BKGD_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499538" y="3311299"/>
            <a:ext cx="20897851" cy="46291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half" idx="1"/>
          </p:nvPr>
        </p:nvSpPr>
        <p:spPr>
          <a:xfrm>
            <a:off x="1499538" y="8343552"/>
            <a:ext cx="20897851" cy="386605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20000"/>
              </a:lnSpc>
              <a:defRPr sz="6000">
                <a:solidFill>
                  <a:srgbClr val="6A717D"/>
                </a:solidFill>
                <a:latin typeface="FreightSansLFPro Semibold"/>
                <a:ea typeface="FreightSansLFPro Semibold"/>
                <a:cs typeface="FreightSansLFPro Semibold"/>
                <a:sym typeface="FreightSansLFPro Semibold"/>
              </a:defRPr>
            </a:lvl1pPr>
            <a:lvl2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2pPr>
            <a:lvl3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3pPr>
            <a:lvl4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4pPr>
            <a:lvl5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182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21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43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646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861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I_BKGD_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499538" y="3311299"/>
            <a:ext cx="20897851" cy="46291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half" idx="1"/>
          </p:nvPr>
        </p:nvSpPr>
        <p:spPr>
          <a:xfrm>
            <a:off x="1499538" y="8343552"/>
            <a:ext cx="20897851" cy="386605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20000"/>
              </a:lnSpc>
              <a:defRPr sz="6000">
                <a:solidFill>
                  <a:srgbClr val="6A717D"/>
                </a:solidFill>
                <a:latin typeface="FreightSansLFPro Semibold"/>
                <a:ea typeface="FreightSansLFPro Semibold"/>
                <a:cs typeface="FreightSansLFPro Semibold"/>
                <a:sym typeface="FreightSansLFPro Semibold"/>
              </a:defRPr>
            </a:lvl1pPr>
            <a:lvl2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2pPr>
            <a:lvl3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3pPr>
            <a:lvl4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4pPr>
            <a:lvl5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7/31/17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"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733550" y="3206119"/>
            <a:ext cx="20897850" cy="4629151"/>
          </a:xfrm>
          <a:prstGeom prst="rect">
            <a:avLst/>
          </a:prstGeom>
        </p:spPr>
        <p:txBody>
          <a:bodyPr anchor="b"/>
          <a:lstStyle>
            <a:lvl1pPr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1733550" y="7968619"/>
            <a:ext cx="20897850" cy="4280446"/>
          </a:xfrm>
          <a:prstGeom prst="rect">
            <a:avLst/>
          </a:prstGeom>
        </p:spPr>
        <p:txBody>
          <a:bodyPr/>
          <a:lstStyle>
            <a:lvl1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1pPr>
            <a:lvl2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2pPr>
            <a:lvl3pPr marL="0" indent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3pPr>
            <a:lvl4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4pPr>
            <a:lvl5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9" name="AI_BKGD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z="7000">
                <a:latin typeface="FreightSansLFPro"/>
                <a:ea typeface="FreightSansLFPro"/>
                <a:cs typeface="FreightSansLFPro"/>
                <a:sym typeface="FreightSansLFPro"/>
              </a:rPr>
              <a:pPr/>
              <a:t>‹#›</a:t>
            </a:fld>
            <a:endParaRPr sz="7000"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200151807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21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43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646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861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tersti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AI_BKGD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1733550" y="2305050"/>
            <a:ext cx="20897850" cy="53820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sz="half" idx="1"/>
          </p:nvPr>
        </p:nvSpPr>
        <p:spPr>
          <a:xfrm>
            <a:off x="1733550" y="8188622"/>
            <a:ext cx="20897850" cy="328493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7/31/17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AI_BKGD_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499538" y="3311299"/>
            <a:ext cx="20897851" cy="462915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sz="half" idx="1"/>
          </p:nvPr>
        </p:nvSpPr>
        <p:spPr>
          <a:xfrm>
            <a:off x="1499538" y="8343552"/>
            <a:ext cx="20897851" cy="386605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20000"/>
              </a:lnSpc>
              <a:defRPr sz="6000">
                <a:solidFill>
                  <a:srgbClr val="6A717D"/>
                </a:solidFill>
                <a:latin typeface="FreightSansLFPro Semibold"/>
                <a:ea typeface="FreightSansLFPro Semibold"/>
                <a:cs typeface="FreightSansLFPro Semibold"/>
                <a:sym typeface="FreightSansLFPro Semibold"/>
              </a:defRPr>
            </a:lvl1pPr>
            <a:lvl2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2pPr>
            <a:lvl3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3pPr>
            <a:lvl4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4pPr>
            <a:lvl5pPr algn="l">
              <a:lnSpc>
                <a:spcPct val="120000"/>
              </a:lnSpc>
              <a:defRPr>
                <a:solidFill>
                  <a:srgbClr val="6A717D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52262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21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43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646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861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12020550" y="13030200"/>
            <a:ext cx="317500" cy="30348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7/31/17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pPr algn="l" hangingPunct="1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1pPr>
            <a:lvl2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2pPr>
            <a:lvl3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3pPr>
            <a:lvl4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4pPr>
            <a:lvl5pPr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bullet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 marL="1219215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 marL="2438430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 marL="3657646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 marL="4876861" indent="0">
              <a:buFontTx/>
              <a:buNone/>
              <a:defRPr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384" y="12211206"/>
            <a:ext cx="2793504" cy="1027573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12020550" y="13030200"/>
            <a:ext cx="317500" cy="30348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graphi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  <a:lvl2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2pPr>
            <a:lvl3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3pPr>
            <a:lvl4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4pPr>
            <a:lvl5pPr>
              <a:defRPr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emo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4737021"/>
            <a:ext cx="21945600" cy="2286000"/>
          </a:xfrm>
        </p:spPr>
        <p:txBody>
          <a:bodyPr>
            <a:noAutofit/>
          </a:bodyPr>
          <a:lstStyle>
            <a:lvl1pPr algn="ctr">
              <a:defRPr sz="1920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5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6E7B4505-C65D-48D4-BFE1-BDDFEE15FFCD}" type="datetimeFigureOut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pPr algn="l" hangingPunct="1">
                <a:lnSpc>
                  <a:spcPct val="100000"/>
                </a:lnSpc>
              </a:pPr>
              <a:t>7/31/17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  <a:sym typeface="FreightSansLF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4"/>
            <a:ext cx="82296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  <a:sym typeface="FreightSansLF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1200" y="12712704"/>
            <a:ext cx="5486400" cy="730251"/>
          </a:xfrm>
          <a:prstGeom prst="rect">
            <a:avLst/>
          </a:prstGeom>
        </p:spPr>
        <p:txBody>
          <a:bodyPr/>
          <a:lstStyle/>
          <a:p>
            <a:pPr algn="l" hangingPunct="1">
              <a:lnSpc>
                <a:spcPct val="100000"/>
              </a:lnSpc>
            </a:pPr>
            <a:fld id="{E8FCD915-23D1-46B7-B4E9-EA99CB041229}" type="slidenum">
              <a:rPr lang="en-US" sz="4800" kern="1200" smtClean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pPr algn="l" hangingPunct="1">
                <a:lnSpc>
                  <a:spcPct val="100000"/>
                </a:lnSpc>
              </a:pPr>
              <a:t>‹#›</a:t>
            </a:fld>
            <a:endParaRPr lang="en-US" sz="4800" kern="1200">
              <a:solidFill>
                <a:srgbClr val="505050"/>
              </a:solidFill>
              <a:latin typeface="Segoe UI"/>
              <a:ea typeface=""/>
              <a:cs typeface=""/>
              <a:sym typeface="FreightSansLFPro"/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"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733550" y="3206119"/>
            <a:ext cx="20897850" cy="4629151"/>
          </a:xfrm>
          <a:prstGeom prst="rect">
            <a:avLst/>
          </a:prstGeom>
        </p:spPr>
        <p:txBody>
          <a:bodyPr anchor="b"/>
          <a:lstStyle>
            <a:lvl1pPr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1733550" y="7968619"/>
            <a:ext cx="20897850" cy="4280446"/>
          </a:xfrm>
          <a:prstGeom prst="rect">
            <a:avLst/>
          </a:prstGeom>
        </p:spPr>
        <p:txBody>
          <a:bodyPr/>
          <a:lstStyle>
            <a:lvl1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1pPr>
            <a:lvl2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2pPr>
            <a:lvl3pPr marL="0" indent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3pPr>
            <a:lvl4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4pPr>
            <a:lvl5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9" name="AI_BKGD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sz="7000">
                <a:latin typeface="FreightSansLFPro"/>
                <a:ea typeface="FreightSansLFPro"/>
                <a:cs typeface="FreightSansLFPro"/>
                <a:sym typeface="FreightSansLFPro"/>
              </a:rPr>
              <a:pPr/>
              <a:t>‹#›</a:t>
            </a:fld>
            <a:endParaRPr sz="7000"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</p:spTree>
    <p:extLst/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4"/>
            <a:ext cx="20726400" cy="2940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C56C-EAC3-7549-A1D9-63B2FF76B7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93E-C1D6-834E-A74F-E7A5F7C495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6"/>
            <a:ext cx="20726400" cy="3000376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534-4809-014D-88CA-A1893F7FE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id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24BC-0E02-EE4C-862F-0449F370B4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8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7"/>
            <a:ext cx="10778067" cy="127952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9"/>
            <a:ext cx="10778067" cy="7902578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B41B-7EE9-A346-948D-4D3A39FC5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CA29-14C7-0444-A4C6-4AA2B93ACC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789B-3FA4-204E-A536-9975271D8D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2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74A-E654-9740-83CA-BEE364B016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48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5"/>
            <a:ext cx="14630400" cy="16097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3887B-7F5F-5942-B33F-A62105C11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EBE6-588E-6043-8ABD-1DBE898562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80"/>
            <a:ext cx="5486400" cy="1170304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80"/>
            <a:ext cx="16052800" cy="117030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696A-0494-904B-B84A-FD35A6A12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4"/>
            <a:ext cx="20726400" cy="2940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6C56C-EAC3-7549-A1D9-63B2FF76B7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93E-C1D6-834E-A74F-E7A5F7C495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44726"/>
            <a:ext cx="207264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8" y="5813426"/>
            <a:ext cx="20726400" cy="3000376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EC534-4809-014D-88CA-A1893F7FEB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3"/>
            <a:ext cx="107696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824BC-0E02-EE4C-862F-0449F370B4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7"/>
            <a:ext cx="10773835" cy="127952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49"/>
            <a:ext cx="10773835" cy="7902578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40" y="3070227"/>
            <a:ext cx="10778067" cy="1279522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40" y="4349749"/>
            <a:ext cx="10778067" cy="7902578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B41B-7EE9-A346-948D-4D3A39FC5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ACA29-14C7-0444-A4C6-4AA2B93ACC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5789B-3FA4-204E-A536-9975271D8D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7" y="546102"/>
            <a:ext cx="8022168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3467" y="546101"/>
            <a:ext cx="13631333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7" y="2870201"/>
            <a:ext cx="8022168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74A-E654-9740-83CA-BEE364B016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48"/>
            <a:ext cx="146304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5"/>
            <a:ext cx="14630400" cy="16097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3887B-7F5F-5942-B33F-A62105C111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4EBE6-588E-6043-8ABD-1DBE898562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80"/>
            <a:ext cx="5486400" cy="1170304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80"/>
            <a:ext cx="16052800" cy="1170304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696A-0494-904B-B84A-FD35A6A12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Logo — Video BKGD">
    <p:bg>
      <p:bgPr>
        <a:solidFill>
          <a:srgbClr val="4591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-158661" y="-1"/>
            <a:ext cx="24701322" cy="13716001"/>
          </a:xfrm>
          <a:prstGeom prst="rect">
            <a:avLst/>
          </a:prstGeom>
          <a:solidFill>
            <a:srgbClr val="447ABA"/>
          </a:solidFill>
          <a:ln w="12700">
            <a:miter lim="400000"/>
          </a:ln>
        </p:spPr>
        <p:txBody>
          <a:bodyPr lIns="76200" tIns="76200" rIns="76200" bIns="76200" anchor="ctr"/>
          <a:lstStyle/>
          <a:p>
            <a:pPr defTabSz="825500">
              <a:lnSpc>
                <a:spcPct val="100000"/>
              </a:lnSpc>
              <a:defRPr sz="3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3200">
              <a:solidFill>
                <a:srgbClr val="FFFF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2" name="CNN_v03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AI_Logo-0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3064" y="4396041"/>
            <a:ext cx="4877871" cy="453378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8BD3F-845E-4EF2-84D5-2BF924FFBE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25FAD-3ABA-4E66-B02D-EA6BB0735A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ation Title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504177" y="2066468"/>
            <a:ext cx="21356596" cy="5596252"/>
          </a:xfrm>
          <a:prstGeom prst="rect">
            <a:avLst/>
          </a:prstGeom>
        </p:spPr>
        <p:txBody>
          <a:bodyPr anchor="b"/>
          <a:lstStyle>
            <a:lvl1pPr defTabSz="546100">
              <a:lnSpc>
                <a:spcPct val="100000"/>
              </a:lnSpc>
              <a:defRPr sz="11400"/>
            </a:lvl1pPr>
          </a:lstStyle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1504177" y="8477497"/>
            <a:ext cx="21356596" cy="3816487"/>
          </a:xfrm>
          <a:prstGeom prst="rect">
            <a:avLst/>
          </a:prstGeom>
        </p:spPr>
        <p:txBody>
          <a:bodyPr anchor="ctr"/>
          <a:lstStyle>
            <a:lvl1pPr defTabSz="546100">
              <a:defRPr sz="6000">
                <a:solidFill>
                  <a:srgbClr val="6A717D"/>
                </a:solidFill>
              </a:defRPr>
            </a:lvl1pPr>
            <a:lvl2pPr defTabSz="546100">
              <a:defRPr sz="4800">
                <a:solidFill>
                  <a:srgbClr val="6A717D"/>
                </a:solidFill>
              </a:defRPr>
            </a:lvl2pPr>
            <a:lvl3pPr marL="0" indent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3pPr>
            <a:lvl4pPr marL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4pPr>
            <a:lvl5pPr marL="0" defTabSz="546100">
              <a:buClrTx/>
              <a:buSzTx/>
              <a:buNone/>
              <a:defRPr sz="4800">
                <a:solidFill>
                  <a:srgbClr val="6A717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" name="AI_BKGD_Ligh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009649" y="2396776"/>
            <a:ext cx="21879422" cy="95603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9" name="AI_BKGD-Corn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1321978">
            <a:off x="11067653" y="8084244"/>
            <a:ext cx="13728701" cy="646430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rstitial"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1733550" y="3206119"/>
            <a:ext cx="20897850" cy="4629151"/>
          </a:xfrm>
          <a:prstGeom prst="rect">
            <a:avLst/>
          </a:prstGeom>
        </p:spPr>
        <p:txBody>
          <a:bodyPr anchor="b"/>
          <a:lstStyle>
            <a:lvl1pPr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sz="half" idx="1"/>
          </p:nvPr>
        </p:nvSpPr>
        <p:spPr>
          <a:xfrm>
            <a:off x="1733550" y="7968619"/>
            <a:ext cx="20897850" cy="4280446"/>
          </a:xfrm>
          <a:prstGeom prst="rect">
            <a:avLst/>
          </a:prstGeom>
        </p:spPr>
        <p:txBody>
          <a:bodyPr/>
          <a:lstStyle>
            <a:lvl1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1pPr>
            <a:lvl2pPr algn="ctr" defTabSz="546100">
              <a:lnSpc>
                <a:spcPct val="100000"/>
              </a:lnSpc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2pPr>
            <a:lvl3pPr marL="0" indent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3pPr>
            <a:lvl4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4pPr>
            <a:lvl5pPr marL="0" algn="ctr" defTabSz="546100">
              <a:lnSpc>
                <a:spcPct val="100000"/>
              </a:lnSpc>
              <a:buClrTx/>
              <a:buSzTx/>
              <a:buNone/>
              <a:defRPr sz="4800">
                <a:solidFill>
                  <a:srgbClr val="FFFFFF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9" name="AI_BKGD-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body" sz="half" idx="13"/>
          </p:nvPr>
        </p:nvSpPr>
        <p:spPr>
          <a:xfrm>
            <a:off x="1534249" y="4600700"/>
            <a:ext cx="21338857" cy="451459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  <a:defRPr sz="8000" i="1">
                <a:solidFill>
                  <a:srgbClr val="7D8490"/>
                </a:solidFill>
                <a:latin typeface="FreightSansLFPro"/>
                <a:ea typeface="FreightSansLFPro"/>
                <a:cs typeface="FreightSansLFPro"/>
                <a:sym typeface="FreightSansLFPro"/>
              </a:defRPr>
            </a:pPr>
            <a:r>
              <a:rPr>
                <a:solidFill>
                  <a:srgbClr val="4591B3"/>
                </a:solidFill>
              </a:rPr>
              <a:t>“</a:t>
            </a:r>
            <a:r>
              <a:t>Lorem ipsum dolor sit amet, </a:t>
            </a:r>
            <a:br/>
            <a:r>
              <a:t>adipiscing elit. Nam facilisis erat nunc, maximus auctor libero ornare at. Ut nec nisl sodales quam feugiat.</a:t>
            </a:r>
            <a:r>
              <a:rPr>
                <a:solidFill>
                  <a:srgbClr val="4591B3"/>
                </a:solidFill>
              </a:rPr>
              <a:t>”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quarter" idx="14"/>
          </p:nvPr>
        </p:nvSpPr>
        <p:spPr>
          <a:xfrm>
            <a:off x="1522572" y="11749991"/>
            <a:ext cx="21338855" cy="510033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lnSpc>
                <a:spcPct val="80000"/>
              </a:lnSpc>
              <a:defRPr sz="4000"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r>
              <a:t>— Quote Author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Grey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2020550" y="13030200"/>
            <a:ext cx="317500" cy="30348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">
    <p:bg>
      <p:bgPr>
        <a:solidFill>
          <a:srgbClr val="E8E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hape 1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2381258" y="4536283"/>
            <a:ext cx="19621501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11986940" y="12845534"/>
            <a:ext cx="384721" cy="3693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/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894716"/>
            <a:ext cx="20726400" cy="2940051"/>
          </a:xfrm>
        </p:spPr>
        <p:txBody>
          <a:bodyPr>
            <a:normAutofit/>
          </a:bodyPr>
          <a:lstStyle>
            <a:lvl1pPr algn="ctr">
              <a:defRPr sz="12800" spc="-240" baseline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737021"/>
            <a:ext cx="21945600" cy="2286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800" spc="-240" dirty="0"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theme" Target="../theme/theme10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1.xml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9.xml"/><Relationship Id="rId3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4.xml"/><Relationship Id="rId8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theme" Target="../theme/theme12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21.xml"/><Relationship Id="rId6" Type="http://schemas.openxmlformats.org/officeDocument/2006/relationships/theme" Target="../theme/theme13.xml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7" Type="http://schemas.openxmlformats.org/officeDocument/2006/relationships/image" Target="../media/image8.emf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6.xml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_Logo-0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53064" y="4396041"/>
            <a:ext cx="4877871" cy="4533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AI_BKGD-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1733550" y="2305050"/>
            <a:ext cx="20897850" cy="5826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733550" y="8413750"/>
            <a:ext cx="20897850" cy="3059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546100">
              <a:lnSpc>
                <a:spcPct val="100000"/>
              </a:lnSpc>
              <a:defRPr sz="2400">
                <a:solidFill>
                  <a:srgbClr val="6A717D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6" r:id="rId4"/>
    <p:sldLayoutId id="2147483659" r:id="rId5"/>
    <p:sldLayoutId id="2147483660" r:id="rId6"/>
    <p:sldLayoutId id="2147483661" r:id="rId7"/>
  </p:sldLayoutIdLst>
  <p:transition spd="med"/>
  <p:txStyles>
    <p:title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4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9pPr>
    </p:titleStyle>
    <p:body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1pPr>
      <a:lvl2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2pPr>
      <a:lvl3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3pPr>
      <a:lvl4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4pPr>
      <a:lvl5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5pPr>
      <a:lvl6pPr marL="0" marR="0" indent="2413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6pPr>
      <a:lvl7pPr marL="0" marR="0" indent="4699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7pPr>
      <a:lvl8pPr marL="0" marR="0" indent="711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8pPr>
      <a:lvl9pPr marL="0" marR="0" indent="9525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ln>
            <a:noFill/>
          </a:ln>
          <a:solidFill>
            <a:srgbClr val="FFFFFF"/>
          </a:solidFill>
          <a:uFillTx/>
          <a:latin typeface="FreightSansLFPro Light"/>
          <a:ea typeface="FreightSansLFPro Light"/>
          <a:cs typeface="FreightSansLFPro Light"/>
          <a:sym typeface="FreightSansLFPro Light"/>
        </a:defRPr>
      </a:lvl9pPr>
    </p:bodyStyle>
    <p:other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12825" y="1009650"/>
            <a:ext cx="21822271" cy="147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09650" y="2396776"/>
            <a:ext cx="21879422" cy="956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indent="0">
              <a:defRPr sz="6000">
                <a:latin typeface="FreightSansLFPro"/>
                <a:ea typeface="FreightSansLFPro"/>
                <a:cs typeface="FreightSansLFPro"/>
                <a:sym typeface="FreightSansLFPro"/>
              </a:defRPr>
            </a:lvl2pPr>
            <a:lvl3pPr marL="228600" indent="-228600">
              <a:buClr>
                <a:srgbClr val="4591B3"/>
              </a:buClr>
              <a:buSzPct val="50000"/>
              <a:buChar char="•"/>
              <a:defRPr sz="6000">
                <a:latin typeface="FreightSansLFPro"/>
                <a:ea typeface="FreightSansLFPro"/>
                <a:cs typeface="FreightSansLFPro"/>
                <a:sym typeface="FreightSansLFPro"/>
              </a:defRPr>
            </a:lvl3pPr>
            <a:lvl4pPr marL="254000" indent="0">
              <a:buClr>
                <a:srgbClr val="4591B3"/>
              </a:buClr>
              <a:buSzPct val="100000"/>
              <a:buChar char="-"/>
              <a:defRPr sz="4000">
                <a:latin typeface="FreightSansLFPro"/>
                <a:ea typeface="FreightSansLFPro"/>
                <a:cs typeface="FreightSansLFPro"/>
                <a:sym typeface="FreightSansLFPro"/>
              </a:defRPr>
            </a:lvl4pPr>
            <a:lvl5pPr marL="254000" indent="0">
              <a:buClr>
                <a:srgbClr val="4591B3"/>
              </a:buClr>
              <a:buSzPct val="100000"/>
              <a:buChar char="-"/>
              <a:defRPr sz="4000">
                <a:latin typeface="FreightSansLFPro"/>
                <a:ea typeface="FreightSansLFPro"/>
                <a:cs typeface="FreightSansLFPro"/>
                <a:sym typeface="FreightSansLF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546100">
              <a:lnSpc>
                <a:spcPct val="100000"/>
              </a:lnSpc>
              <a:defRPr sz="2400">
                <a:solidFill>
                  <a:srgbClr val="6A717D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485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ransition spd="med"/>
  <p:txStyles>
    <p:titleStyle>
      <a:lvl1pPr marL="0" marR="0" indent="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1pPr>
      <a:lvl2pPr marL="0" marR="0" indent="2286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2pPr>
      <a:lvl3pPr marL="0" marR="0" indent="4572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3pPr>
      <a:lvl4pPr marL="0" marR="0" indent="6858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4pPr>
      <a:lvl5pPr marL="0" marR="0" indent="9144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5pPr>
      <a:lvl6pPr marL="0" marR="0" indent="11430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6pPr>
      <a:lvl7pPr marL="0" marR="0" indent="13716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7pPr>
      <a:lvl8pPr marL="0" marR="0" indent="16002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8pPr>
      <a:lvl9pPr marL="0" marR="0" indent="18288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9pPr>
    </p:titleStyle>
    <p:body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9pPr>
    </p:bodyStyle>
    <p:other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15" rtl="0" eaLnBrk="1" latinLnBrk="0" hangingPunct="1">
        <a:spcBef>
          <a:spcPct val="0"/>
        </a:spcBef>
        <a:buNone/>
        <a:defRPr sz="10667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4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225" indent="-762010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8038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253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469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12825" y="1009650"/>
            <a:ext cx="21822271" cy="147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09650" y="2396776"/>
            <a:ext cx="21879422" cy="956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2pPr indent="0">
              <a:defRPr sz="6000">
                <a:latin typeface="FreightSansLFPro"/>
                <a:ea typeface="FreightSansLFPro"/>
                <a:cs typeface="FreightSansLFPro"/>
                <a:sym typeface="FreightSansLFPro"/>
              </a:defRPr>
            </a:lvl2pPr>
            <a:lvl3pPr marL="228600" indent="-228600">
              <a:buClr>
                <a:srgbClr val="4591B3"/>
              </a:buClr>
              <a:buSzPct val="50000"/>
              <a:buChar char="•"/>
              <a:defRPr sz="6000">
                <a:latin typeface="FreightSansLFPro"/>
                <a:ea typeface="FreightSansLFPro"/>
                <a:cs typeface="FreightSansLFPro"/>
                <a:sym typeface="FreightSansLFPro"/>
              </a:defRPr>
            </a:lvl3pPr>
            <a:lvl4pPr marL="254000" indent="0">
              <a:buClr>
                <a:srgbClr val="4591B3"/>
              </a:buClr>
              <a:buSzPct val="100000"/>
              <a:buChar char="-"/>
              <a:defRPr sz="4000">
                <a:latin typeface="FreightSansLFPro"/>
                <a:ea typeface="FreightSansLFPro"/>
                <a:cs typeface="FreightSansLFPro"/>
                <a:sym typeface="FreightSansLFPro"/>
              </a:defRPr>
            </a:lvl4pPr>
            <a:lvl5pPr marL="254000" indent="0">
              <a:buClr>
                <a:srgbClr val="4591B3"/>
              </a:buClr>
              <a:buSzPct val="100000"/>
              <a:buChar char="-"/>
              <a:defRPr sz="4000">
                <a:latin typeface="FreightSansLFPro"/>
                <a:ea typeface="FreightSansLFPro"/>
                <a:cs typeface="FreightSansLFPro"/>
                <a:sym typeface="FreightSansLFPro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20550" y="12878460"/>
            <a:ext cx="317500" cy="30348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defTabSz="546100">
              <a:lnSpc>
                <a:spcPct val="100000"/>
              </a:lnSpc>
              <a:defRPr sz="2400">
                <a:solidFill>
                  <a:srgbClr val="6A717D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564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</p:sldLayoutIdLst>
  <p:transition spd="med"/>
  <p:txStyles>
    <p:titleStyle>
      <a:lvl1pPr marL="0" marR="0" indent="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1pPr>
      <a:lvl2pPr marL="0" marR="0" indent="2286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2pPr>
      <a:lvl3pPr marL="0" marR="0" indent="4572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3pPr>
      <a:lvl4pPr marL="0" marR="0" indent="6858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4pPr>
      <a:lvl5pPr marL="0" marR="0" indent="9144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5pPr>
      <a:lvl6pPr marL="0" marR="0" indent="11430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6pPr>
      <a:lvl7pPr marL="0" marR="0" indent="13716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7pPr>
      <a:lvl8pPr marL="0" marR="0" indent="16002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8pPr>
      <a:lvl9pPr marL="0" marR="0" indent="1828800" algn="l" defTabSz="4572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ln>
            <a:noFill/>
          </a:ln>
          <a:solidFill>
            <a:srgbClr val="4591B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9pPr>
    </p:titleStyle>
    <p:bodyStyle>
      <a:lvl1pPr marL="0" marR="0" indent="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1pPr>
      <a:lvl2pPr marL="0" marR="0" indent="228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2pPr>
      <a:lvl3pPr marL="0" marR="0" indent="457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3pPr>
      <a:lvl4pPr marL="0" marR="0" indent="685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4pPr>
      <a:lvl5pPr marL="0" marR="0" indent="9144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5pPr>
      <a:lvl6pPr marL="0" marR="0" indent="11430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6pPr>
      <a:lvl7pPr marL="0" marR="0" indent="13716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7pPr>
      <a:lvl8pPr marL="0" marR="0" indent="16002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8pPr>
      <a:lvl9pPr marL="0" marR="0" indent="1828800" algn="l" defTabSz="45720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646A73"/>
          </a:solidFill>
          <a:uFillTx/>
          <a:latin typeface="FreightSansLFPro Semibold"/>
          <a:ea typeface="FreightSansLFPro Semibold"/>
          <a:cs typeface="FreightSansLFPro Semibold"/>
          <a:sym typeface="FreightSansLFPro Semibold"/>
        </a:defRPr>
      </a:lvl9pPr>
    </p:bodyStyle>
    <p:otherStyle>
      <a:lvl1pPr marL="0" marR="0" indent="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1pPr>
      <a:lvl2pPr marL="0" marR="0" indent="228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2pPr>
      <a:lvl3pPr marL="0" marR="0" indent="457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3pPr>
      <a:lvl4pPr marL="0" marR="0" indent="685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4pPr>
      <a:lvl5pPr marL="0" marR="0" indent="9144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5pPr>
      <a:lvl6pPr marL="0" marR="0" indent="11430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6pPr>
      <a:lvl7pPr marL="0" marR="0" indent="13716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7pPr>
      <a:lvl8pPr marL="0" marR="0" indent="16002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8pPr>
      <a:lvl9pPr marL="0" marR="0" indent="1828800" algn="ctr" defTabSz="546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eightSansLFPro Medium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98" y="5080000"/>
            <a:ext cx="1010652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07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med"/>
  <p:txStyles>
    <p:titleStyle>
      <a:lvl1pPr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59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189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783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377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2971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566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160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75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295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890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182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478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59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189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783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377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2971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566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160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75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lnSpc>
                <a:spcPct val="100000"/>
              </a:lnSpc>
            </a:pPr>
            <a:fld id="{B108BD3F-845E-4EF2-84D5-2BF924FFBE8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1828800" hangingPunct="1">
                <a:lnSpc>
                  <a:spcPct val="100000"/>
                </a:lnSpc>
              </a:pPr>
              <a:t>7/31/17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lnSpc>
                <a:spcPct val="100000"/>
              </a:lnSpc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>
              <a:lnSpc>
                <a:spcPct val="100000"/>
              </a:lnSpc>
            </a:pPr>
            <a:fld id="{C7F25FAD-3ABA-4E66-B02D-EA6BB0735AB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"/>
                <a:cs typeface=""/>
              </a:rPr>
              <a:pPr defTabSz="1828800" hangingPunct="1">
                <a:lnSpc>
                  <a:spcPct val="100000"/>
                </a:lnSpc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587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dmark-Cover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98" y="5080000"/>
            <a:ext cx="10106525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8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70" r:id="rId5"/>
  </p:sldLayoutIdLst>
  <p:transition spd="med"/>
  <p:txStyles>
    <p:titleStyle>
      <a:lvl1pPr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indent="22859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indent="457189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indent="685783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indent="914377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1142971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1371566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1600160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1828754" algn="ctr" defTabSz="546088">
        <a:defRPr sz="115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titleStyle>
    <p:bodyStyle>
      <a:lvl1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1pPr>
      <a:lvl2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2pPr>
      <a:lvl3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3pPr>
      <a:lvl4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4pPr>
      <a:lvl5pPr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5pPr>
      <a:lvl6pPr indent="241295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6pPr>
      <a:lvl7pPr indent="469890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7pPr>
      <a:lvl8pPr indent="711182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8pPr>
      <a:lvl9pPr indent="952478" algn="ctr" defTabSz="546088">
        <a:defRPr sz="4800">
          <a:solidFill>
            <a:srgbClr val="53585F"/>
          </a:solidFill>
          <a:latin typeface="+mj-lt"/>
          <a:ea typeface="+mj-ea"/>
          <a:cs typeface="+mj-cs"/>
          <a:sym typeface="Helvetica"/>
        </a:defRPr>
      </a:lvl9pPr>
    </p:bodyStyle>
    <p:otherStyle>
      <a:lvl1pPr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1pPr>
      <a:lvl2pPr indent="22859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2pPr>
      <a:lvl3pPr indent="457189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3pPr>
      <a:lvl4pPr indent="685783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4pPr>
      <a:lvl5pPr indent="914377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5pPr>
      <a:lvl6pPr indent="1142971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6pPr>
      <a:lvl7pPr indent="1371566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7pPr>
      <a:lvl8pPr indent="1600160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8pPr>
      <a:lvl9pPr indent="1828754" algn="ctr" defTabSz="546088">
        <a:defRPr sz="2400">
          <a:solidFill>
            <a:schemeClr val="tx1"/>
          </a:solidFill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8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15" rtl="0" eaLnBrk="1" latinLnBrk="0" hangingPunct="1">
        <a:spcBef>
          <a:spcPct val="0"/>
        </a:spcBef>
        <a:buNone/>
        <a:defRPr sz="10667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4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225" indent="-762010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8038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253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469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3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15" rtl="0" eaLnBrk="1" latinLnBrk="0" hangingPunct="1">
        <a:spcBef>
          <a:spcPct val="0"/>
        </a:spcBef>
        <a:buNone/>
        <a:defRPr sz="10667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4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225" indent="-762010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8038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253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469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3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15" rtl="0" eaLnBrk="1" latinLnBrk="0" hangingPunct="1">
        <a:spcBef>
          <a:spcPct val="0"/>
        </a:spcBef>
        <a:buNone/>
        <a:defRPr sz="10667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4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225" indent="-762010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8038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253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469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7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744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5400000">
            <a:off x="19016968" y="5957603"/>
            <a:ext cx="13661435" cy="174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9215" rtl="0" eaLnBrk="1" latinLnBrk="0" hangingPunct="1">
        <a:spcBef>
          <a:spcPct val="0"/>
        </a:spcBef>
        <a:buNone/>
        <a:defRPr sz="10667" kern="1200" spc="-187" baseline="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 Light"/>
          <a:ea typeface="+mj-ea"/>
          <a:cs typeface="+mj-cs"/>
        </a:defRPr>
      </a:lvl1pPr>
    </p:titleStyle>
    <p:bodyStyle>
      <a:lvl1pPr marL="914411" indent="-914411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7467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1981225" indent="-762010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5333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2pPr>
      <a:lvl3pPr marL="3048038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•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3pPr>
      <a:lvl4pPr marL="4267253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–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4pPr>
      <a:lvl5pPr marL="5486469" indent="-609608" algn="l" defTabSz="1219215" rtl="0" eaLnBrk="1" latinLnBrk="0" hangingPunct="1">
        <a:lnSpc>
          <a:spcPct val="90000"/>
        </a:lnSpc>
        <a:spcBef>
          <a:spcPts val="2133"/>
        </a:spcBef>
        <a:buFont typeface="Arial"/>
        <a:buChar char="»"/>
        <a:defRPr sz="4800" b="0" i="0" kern="1200">
          <a:gradFill>
            <a:gsLst>
              <a:gs pos="1250">
                <a:schemeClr val="bg1"/>
              </a:gs>
              <a:gs pos="100000">
                <a:schemeClr val="bg1"/>
              </a:gs>
            </a:gsLst>
            <a:lin ang="5400000" scaled="0"/>
          </a:gradFill>
          <a:latin typeface="Segoe UI"/>
          <a:ea typeface="+mn-ea"/>
          <a:cs typeface="+mn-cs"/>
        </a:defRPr>
      </a:lvl5pPr>
      <a:lvl6pPr marL="670568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6pPr>
      <a:lvl7pPr marL="7924899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7pPr>
      <a:lvl8pPr marL="9144114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8pPr>
      <a:lvl9pPr marL="10363330" indent="-609608" algn="l" defTabSz="1219215" rtl="0" eaLnBrk="1" latinLnBrk="0" hangingPunct="1">
        <a:spcBef>
          <a:spcPct val="20000"/>
        </a:spcBef>
        <a:buFont typeface="Arial"/>
        <a:buChar char="•"/>
        <a:defRPr sz="5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430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64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686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076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291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507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3722" algn="l" defTabSz="1219215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4"/>
            <a:ext cx="5689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fld id="{9D76068A-346A-1D4C-BBE7-2028EBC13A7B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  <a:sym typeface="FreightSansLFPro"/>
              </a:rPr>
              <a:pPr hangingPunct="1">
                <a:lnSpc>
                  <a:spcPct val="100000"/>
                </a:lnSpc>
              </a:pPr>
              <a:t>7/31/17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4"/>
            <a:ext cx="7721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94400" y="13030224"/>
            <a:ext cx="5689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fld id="{9A0204A8-AFB4-894B-B7A1-210E55B1E88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  <a:sym typeface="FreightSansLFPro"/>
              </a:rPr>
              <a:pPr hangingPunct="1">
                <a:lnSpc>
                  <a:spcPct val="100000"/>
                </a:lnSpc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116681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8"/>
            <a:ext cx="219456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2704"/>
            <a:ext cx="5689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fld id="{9D76068A-346A-1D4C-BBE7-2028EBC13A7B}" type="datetime1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  <a:sym typeface="FreightSansLFPro"/>
              </a:rPr>
              <a:pPr hangingPunct="1">
                <a:lnSpc>
                  <a:spcPct val="100000"/>
                </a:lnSpc>
              </a:pPr>
              <a:t>7/31/17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2704"/>
            <a:ext cx="7721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694400" y="13030224"/>
            <a:ext cx="5689600" cy="7302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>
              <a:lnSpc>
                <a:spcPct val="100000"/>
              </a:lnSpc>
            </a:pPr>
            <a:fld id="{9A0204A8-AFB4-894B-B7A1-210E55B1E88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"/>
                <a:cs typeface=""/>
                <a:sym typeface="FreightSansLFPro"/>
              </a:rPr>
              <a:pPr hangingPunct="1">
                <a:lnSpc>
                  <a:spcPct val="100000"/>
                </a:lnSpc>
              </a:pPr>
              <a:t>‹#›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"/>
              <a:cs typeface=""/>
              <a:sym typeface="FreightSansLFPro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3182997"/>
            <a:ext cx="22407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2400" kern="1200" dirty="0" smtClean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Slide credit: Devi Parikh</a:t>
            </a:r>
            <a:endParaRPr lang="en-US" sz="2400" kern="1200" dirty="0">
              <a:solidFill>
                <a:prstClr val="black"/>
              </a:solidFill>
              <a:latin typeface="Calibri"/>
              <a:ea typeface=""/>
              <a:cs typeface="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37911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914400" rtl="0" eaLnBrk="1" latinLnBrk="0" hangingPunct="1">
        <a:spcBef>
          <a:spcPct val="20000"/>
        </a:spcBef>
        <a:buFont typeface="Arial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3.jpeg"/><Relationship Id="rId5" Type="http://schemas.microsoft.com/office/2007/relationships/hdphoto" Target="../media/hdphoto2.wdp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microsoft.com/office/2007/relationships/hdphoto" Target="../media/hdphoto5.wdp"/><Relationship Id="rId9" Type="http://schemas.microsoft.com/office/2007/relationships/hdphoto" Target="../media/hdphoto6.wdp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8.tiff"/><Relationship Id="rId3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03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chart" Target="../charts/char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jpeg"/><Relationship Id="rId9" Type="http://schemas.openxmlformats.org/officeDocument/2006/relationships/image" Target="../media/image58.jpeg"/><Relationship Id="rId10" Type="http://schemas.openxmlformats.org/officeDocument/2006/relationships/image" Target="../media/image59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jpeg"/><Relationship Id="rId12" Type="http://schemas.openxmlformats.org/officeDocument/2006/relationships/image" Target="../media/image70.jpeg"/><Relationship Id="rId13" Type="http://schemas.openxmlformats.org/officeDocument/2006/relationships/image" Target="../media/image71.jpeg"/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Relationship Id="rId7" Type="http://schemas.openxmlformats.org/officeDocument/2006/relationships/image" Target="../media/image65.jpeg"/><Relationship Id="rId8" Type="http://schemas.openxmlformats.org/officeDocument/2006/relationships/image" Target="../media/image66.jpeg"/><Relationship Id="rId9" Type="http://schemas.openxmlformats.org/officeDocument/2006/relationships/image" Target="../media/image67.jpeg"/><Relationship Id="rId10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7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7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7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78.tiff"/><Relationship Id="rId3" Type="http://schemas.openxmlformats.org/officeDocument/2006/relationships/image" Target="../media/image79.tiff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0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5.png"/><Relationship Id="rId3" Type="http://schemas.openxmlformats.org/officeDocument/2006/relationships/image" Target="../media/image1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8.png"/><Relationship Id="rId5" Type="http://schemas.microsoft.com/office/2007/relationships/hdphoto" Target="../media/hdphoto2.wdp"/><Relationship Id="rId6" Type="http://schemas.openxmlformats.org/officeDocument/2006/relationships/image" Target="../media/image33.jpeg"/><Relationship Id="rId7" Type="http://schemas.microsoft.com/office/2007/relationships/hdphoto" Target="../media/hdphoto6.wdp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31951" y="8426465"/>
            <a:ext cx="1378215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12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 hangingPunct="1"/>
            <a:r>
              <a:rPr lang="en-US" sz="9600" b="0" dirty="0">
                <a:solidFill>
                  <a:srgbClr val="EDEEF1"/>
                </a:solidFill>
                <a:latin typeface="FreightSansLFPro"/>
                <a:cs typeface="FreightSansLFPro"/>
              </a:rPr>
              <a:t>Facebook AI Research</a:t>
            </a:r>
          </a:p>
        </p:txBody>
      </p:sp>
    </p:spTree>
    <p:extLst>
      <p:ext uri="{BB962C8B-B14F-4D97-AF65-F5344CB8AC3E}">
        <p14:creationId xmlns:p14="http://schemas.microsoft.com/office/powerpoint/2010/main" val="202295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739" y="3491693"/>
            <a:ext cx="8831623" cy="12168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619" y="2335826"/>
            <a:ext cx="10040558" cy="352853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624619" y="7853385"/>
            <a:ext cx="9173497" cy="2831690"/>
            <a:chOff x="13227043" y="7912379"/>
            <a:chExt cx="9173497" cy="2831690"/>
          </a:xfrm>
        </p:grpSpPr>
        <p:sp>
          <p:nvSpPr>
            <p:cNvPr id="9" name="Rectangle 8"/>
            <p:cNvSpPr/>
            <p:nvPr/>
          </p:nvSpPr>
          <p:spPr>
            <a:xfrm>
              <a:off x="13227043" y="7912379"/>
              <a:ext cx="9173497" cy="2831690"/>
            </a:xfrm>
            <a:prstGeom prst="rect">
              <a:avLst/>
            </a:prstGeom>
            <a:solidFill>
              <a:srgbClr val="1B2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7043" y="7912379"/>
              <a:ext cx="8835710" cy="2733349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568" y="7558416"/>
            <a:ext cx="8795155" cy="273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45" y="5045345"/>
            <a:ext cx="10802370" cy="70089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179" y="1634582"/>
            <a:ext cx="9303374" cy="5080626"/>
          </a:xfrm>
        </p:spPr>
        <p:txBody>
          <a:bodyPr/>
          <a:lstStyle/>
          <a:p>
            <a:pPr marL="0" indent="0">
              <a:buNone/>
            </a:pPr>
            <a:r>
              <a:rPr lang="en-US" sz="6400" dirty="0"/>
              <a:t>How to write a paper:</a:t>
            </a:r>
            <a:endParaRPr lang="en-US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4800" dirty="0"/>
              <a:t>1. Pick a dataset.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2. Find an algorithm that works.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09418" y="7443319"/>
            <a:ext cx="3412900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</a:rPr>
              <a:t>Algorithms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18158" y="5810345"/>
            <a:ext cx="3412900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</a:rPr>
              <a:t>Dataset</a:t>
            </a:r>
          </a:p>
        </p:txBody>
      </p:sp>
    </p:spTree>
    <p:extLst>
      <p:ext uri="{BB962C8B-B14F-4D97-AF65-F5344CB8AC3E}">
        <p14:creationId xmlns:p14="http://schemas.microsoft.com/office/powerpoint/2010/main" val="17659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45" y="5045345"/>
            <a:ext cx="10802370" cy="70089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190" y="1634582"/>
            <a:ext cx="10990508" cy="5080626"/>
          </a:xfrm>
        </p:spPr>
        <p:txBody>
          <a:bodyPr/>
          <a:lstStyle/>
          <a:p>
            <a:pPr marL="0" indent="0">
              <a:buNone/>
            </a:pPr>
            <a:r>
              <a:rPr lang="en-US" sz="6400" dirty="0"/>
              <a:t>How to create a dataset:</a:t>
            </a:r>
            <a:endParaRPr lang="en-US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4800" dirty="0"/>
              <a:t>1. Pick a problem.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2. Create a challenging LARGE dataset.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09418" y="7443319"/>
            <a:ext cx="3412900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</a:rPr>
              <a:t>Algorithms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118158" y="5810345"/>
            <a:ext cx="3412900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4">
                    <a:lumMod val="50000"/>
                  </a:schemeClr>
                </a:solidFill>
              </a:rPr>
              <a:t>Dataset</a:t>
            </a:r>
          </a:p>
        </p:txBody>
      </p:sp>
    </p:spTree>
    <p:extLst>
      <p:ext uri="{BB962C8B-B14F-4D97-AF65-F5344CB8AC3E}">
        <p14:creationId xmlns:p14="http://schemas.microsoft.com/office/powerpoint/2010/main" val="2708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027" y="5568662"/>
            <a:ext cx="12922340" cy="1551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8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is the consequence?</a:t>
            </a:r>
          </a:p>
          <a:p>
            <a:pPr marL="0" indent="0">
              <a:buNone/>
            </a:pPr>
            <a:endParaRPr lang="en-US" sz="8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5861" y="3352293"/>
            <a:ext cx="13282950" cy="64973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  Large = Expensive</a:t>
            </a:r>
          </a:p>
          <a:p>
            <a:pPr marL="0" indent="0" algn="ctr">
              <a:buNone/>
            </a:pPr>
            <a:r>
              <a:rPr lang="en-US" sz="8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Expensive = Scarce</a:t>
            </a:r>
          </a:p>
          <a:p>
            <a:pPr marL="0" indent="0" algn="ctr">
              <a:buNone/>
            </a:pPr>
            <a:r>
              <a:rPr lang="en-US" sz="8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         Scarce = Valuable*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87336" y="11998607"/>
            <a:ext cx="1434277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*Increased stakes = Increased “cheating”</a:t>
            </a: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80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0418" y="3135776"/>
            <a:ext cx="7905152" cy="1900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Scarce = Few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543" y="432949"/>
            <a:ext cx="10544738" cy="129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Case studies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73355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6283756" y="7306992"/>
            <a:ext cx="1189712" cy="5319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113" y="10996708"/>
            <a:ext cx="4595091" cy="1540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189" latinLnBrk="1"/>
            <a:r>
              <a:rPr lang="en-US" sz="9100" dirty="0" smtClean="0"/>
              <a:t>1960</a:t>
            </a:r>
            <a:endParaRPr lang="en-US" sz="9100" dirty="0"/>
          </a:p>
        </p:txBody>
      </p:sp>
      <p:grpSp>
        <p:nvGrpSpPr>
          <p:cNvPr id="2" name="Group 1"/>
          <p:cNvGrpSpPr/>
          <p:nvPr/>
        </p:nvGrpSpPr>
        <p:grpSpPr>
          <a:xfrm>
            <a:off x="8621225" y="6965405"/>
            <a:ext cx="4595091" cy="2262633"/>
            <a:chOff x="10395423" y="5901663"/>
            <a:chExt cx="4595091" cy="2262633"/>
          </a:xfrm>
        </p:grpSpPr>
        <p:sp>
          <p:nvSpPr>
            <p:cNvPr id="10" name="TextBox 9"/>
            <p:cNvSpPr txBox="1"/>
            <p:nvPr/>
          </p:nvSpPr>
          <p:spPr>
            <a:xfrm>
              <a:off x="10395423" y="6647214"/>
              <a:ext cx="4595091" cy="1517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defTabSz="457189" latinLnBrk="1"/>
              <a:r>
                <a:rPr lang="en-US" sz="9100" dirty="0"/>
                <a:t>2016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10108" y="5901663"/>
              <a:ext cx="4349432" cy="1032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algn="l" defTabSz="457189" latinLnBrk="1"/>
              <a:r>
                <a:rPr lang="en-US" sz="6100" dirty="0" smtClean="0"/>
                <a:t>Perception</a:t>
              </a:r>
              <a:endParaRPr lang="en-US" sz="61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9207974" y="5382617"/>
            <a:ext cx="1797675" cy="13336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defTabSz="457189" latinLnBrk="1"/>
            <a:r>
              <a:rPr lang="en-US" sz="8000" dirty="0"/>
              <a:t>AI ?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898365" y="2722284"/>
            <a:ext cx="914715" cy="1645773"/>
            <a:chOff x="18593063" y="9198448"/>
            <a:chExt cx="1507726" cy="21498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9382657" y="10511292"/>
            <a:ext cx="1144920" cy="1782893"/>
            <a:chOff x="18593063" y="9198448"/>
            <a:chExt cx="1507726" cy="214985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2262988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 rot="21138192">
            <a:off x="17025543" y="5350340"/>
            <a:ext cx="1144920" cy="1782893"/>
            <a:chOff x="18593063" y="9198448"/>
            <a:chExt cx="1507726" cy="214985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0684689" y="8052436"/>
            <a:ext cx="1737816" cy="1737816"/>
            <a:chOff x="18207238" y="9252803"/>
            <a:chExt cx="2288501" cy="209550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670589">
              <a:off x="18665381" y="9101948"/>
              <a:ext cx="1372216" cy="2288501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891887" y="9067563"/>
            <a:ext cx="1187363" cy="1767888"/>
            <a:chOff x="18593063" y="9216540"/>
            <a:chExt cx="1563617" cy="213176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58080" y="9216540"/>
              <a:ext cx="1498600" cy="1932640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 rot="649118">
            <a:off x="16342631" y="723687"/>
            <a:ext cx="1144920" cy="1782893"/>
            <a:chOff x="18593063" y="9198448"/>
            <a:chExt cx="1507726" cy="2149855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13603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36" y="3122221"/>
            <a:ext cx="6920405" cy="7785456"/>
          </a:xfrm>
          <a:prstGeom prst="rect">
            <a:avLst/>
          </a:prstGeom>
          <a:ln>
            <a:solidFill>
              <a:srgbClr val="292C3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875"/>
          <a:stretch/>
        </p:blipFill>
        <p:spPr>
          <a:xfrm>
            <a:off x="14513611" y="2657613"/>
            <a:ext cx="8245973" cy="9357120"/>
          </a:xfrm>
          <a:prstGeom prst="rect">
            <a:avLst/>
          </a:prstGeom>
          <a:ln>
            <a:solidFill>
              <a:srgbClr val="292C30"/>
            </a:solidFill>
          </a:ln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905240" y="487878"/>
            <a:ext cx="21336000" cy="1838325"/>
          </a:xfrm>
        </p:spPr>
        <p:txBody>
          <a:bodyPr/>
          <a:lstStyle/>
          <a:p>
            <a:r>
              <a:rPr lang="en-US" b="0" dirty="0"/>
              <a:t>MIRROR</a:t>
            </a:r>
          </a:p>
        </p:txBody>
      </p:sp>
    </p:spTree>
    <p:extLst>
      <p:ext uri="{BB962C8B-B14F-4D97-AF65-F5344CB8AC3E}">
        <p14:creationId xmlns:p14="http://schemas.microsoft.com/office/powerpoint/2010/main" val="503723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8"/>
          <p:cNvSpPr txBox="1">
            <a:spLocks/>
          </p:cNvSpPr>
          <p:nvPr/>
        </p:nvSpPr>
        <p:spPr>
          <a:xfrm>
            <a:off x="1389810" y="4456208"/>
            <a:ext cx="20328075" cy="462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215" rtl="0" eaLnBrk="1" latinLnBrk="0" hangingPunct="1">
              <a:spcBef>
                <a:spcPct val="0"/>
              </a:spcBef>
              <a:buNone/>
              <a:defRPr sz="10667" kern="1200" spc="-187" baseline="0"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187" normalizeH="0" baseline="0" noProof="0" dirty="0" smtClean="0">
                <a:ln>
                  <a:noFill/>
                </a:ln>
                <a:solidFill>
                  <a:srgbClr val="4591B3"/>
                </a:solidFill>
                <a:effectLst/>
                <a:uLnTx/>
                <a:uFillTx/>
                <a:latin typeface="Segoe UI Light"/>
                <a:ea typeface=""/>
                <a:cs typeface=""/>
                <a:sym typeface="FreightSansLFPro Medium"/>
              </a:rPr>
              <a:t>Image Captioning</a:t>
            </a:r>
            <a:endParaRPr kumimoji="0" lang="en-US" sz="9600" b="0" i="0" u="none" strike="noStrike" kern="1200" cap="none" spc="-187" normalizeH="0" baseline="0" noProof="0" dirty="0">
              <a:ln>
                <a:noFill/>
              </a:ln>
              <a:solidFill>
                <a:srgbClr val="4591B3"/>
              </a:solidFill>
              <a:effectLst/>
              <a:uLnTx/>
              <a:uFillTx/>
              <a:latin typeface="Segoe UI Light"/>
              <a:ea typeface=""/>
              <a:cs typeface=""/>
              <a:sym typeface="FreightSansLFPr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747006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499538" y="3311299"/>
            <a:ext cx="20328075" cy="4629151"/>
          </a:xfrm>
          <a:prstGeom prst="rect">
            <a:avLst/>
          </a:prstGeom>
        </p:spPr>
        <p:txBody>
          <a:bodyPr/>
          <a:lstStyle/>
          <a:p>
            <a:r>
              <a:rPr lang="en-US" sz="9600" dirty="0"/>
              <a:t>Gathering common sense knowledge: how to game it?</a:t>
            </a:r>
            <a:endParaRPr sz="9600" dirty="0"/>
          </a:p>
        </p:txBody>
      </p:sp>
      <p:sp>
        <p:nvSpPr>
          <p:cNvPr id="129" name="Shape 129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Larry </a:t>
            </a:r>
            <a:r>
              <a:rPr lang="en-US" dirty="0" err="1" smtClean="0"/>
              <a:t>Zitnick</a:t>
            </a:r>
            <a:endParaRPr dirty="0"/>
          </a:p>
          <a:p>
            <a:pPr lvl="1"/>
            <a:r>
              <a:rPr lang="en-US" dirty="0" smtClean="0"/>
              <a:t>Facebook AI Research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11775" y="344685"/>
            <a:ext cx="11222933" cy="3631479"/>
            <a:chOff x="13227043" y="7912379"/>
            <a:chExt cx="9173497" cy="2831690"/>
          </a:xfrm>
        </p:grpSpPr>
        <p:sp>
          <p:nvSpPr>
            <p:cNvPr id="11" name="Rectangle 10"/>
            <p:cNvSpPr/>
            <p:nvPr/>
          </p:nvSpPr>
          <p:spPr>
            <a:xfrm>
              <a:off x="13227043" y="7912379"/>
              <a:ext cx="9173497" cy="2831690"/>
            </a:xfrm>
            <a:prstGeom prst="rect">
              <a:avLst/>
            </a:prstGeom>
            <a:solidFill>
              <a:srgbClr val="1B21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27043" y="7912379"/>
              <a:ext cx="8835710" cy="2733349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988548" y="7023636"/>
            <a:ext cx="147266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160,000 images</a:t>
            </a:r>
            <a:endParaRPr lang="en-US" sz="6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  <a:p>
            <a:pPr algn="l"/>
            <a:r>
              <a:rPr lang="en-US" sz="60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5 captions per image</a:t>
            </a:r>
            <a:endParaRPr lang="en-US" sz="60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" b="20333"/>
          <a:stretch/>
        </p:blipFill>
        <p:spPr>
          <a:xfrm>
            <a:off x="13362038" y="2097366"/>
            <a:ext cx="9202993" cy="735735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2577889" y="9888911"/>
            <a:ext cx="11579969" cy="27084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sym typeface="Vista Sans OT Medium"/>
              </a:rPr>
              <a:t>A man checking out a parked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sym typeface="Vista Sans OT Medium"/>
              </a:rPr>
              <a:t> black scooter.</a:t>
            </a:r>
          </a:p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person standing near a small motorcycle on a city street.</a:t>
            </a:r>
          </a:p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sym typeface="Vista Sans OT Medium"/>
              </a:rPr>
              <a:t>A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sym typeface="Vista Sans OT Medium"/>
              </a:rPr>
              <a:t> man in a white shirt is looking at a three wheeled motorcycle.</a:t>
            </a:r>
          </a:p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man looks down at two low riding motor bikes.</a:t>
            </a:r>
          </a:p>
          <a:p>
            <a:pPr marL="0" marR="0" indent="0" algn="l" defTabSz="457200" rtl="0" fontAlgn="auto" latinLnBrk="1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j-lt"/>
                <a:sym typeface="Vista Sans OT Medium"/>
              </a:rPr>
              <a:t>A guy staring at a weird looking bike.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+mj-lt"/>
              <a:sym typeface="Vista Sans OT Medium"/>
            </a:endParaRPr>
          </a:p>
        </p:txBody>
      </p:sp>
    </p:spTree>
    <p:extLst>
      <p:ext uri="{BB962C8B-B14F-4D97-AF65-F5344CB8AC3E}">
        <p14:creationId xmlns:p14="http://schemas.microsoft.com/office/powerpoint/2010/main" val="935071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64723" y="8206079"/>
            <a:ext cx="8048939" cy="161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LFPro Med"/>
                <a:cs typeface="FreightSansLFPro Med"/>
              </a:rPr>
              <a:t>A man riding a wave on a surfboard in the water.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23" y="2726608"/>
            <a:ext cx="8048939" cy="544757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254" y="2367464"/>
            <a:ext cx="6593157" cy="90580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141254" y="504471"/>
            <a:ext cx="6593157" cy="16154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4500" dirty="0">
                <a:solidFill>
                  <a:schemeClr val="bg1"/>
                </a:solidFill>
                <a:latin typeface="FreightSansLFPro Med"/>
                <a:cs typeface="FreightSansLFPro Med"/>
              </a:rPr>
              <a:t>A giraffe standing in the grass next to a tree.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3141254" y="12182038"/>
            <a:ext cx="12257277" cy="116339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3200" dirty="0">
                <a:solidFill>
                  <a:schemeClr val="bg2"/>
                </a:solidFill>
                <a:latin typeface="FreightSansLFPro Med"/>
                <a:cs typeface="FreightSansLFPro Med"/>
              </a:rPr>
              <a:t>Mind’s Eye: A Recurrent Visual Representation for Image Caption Generation, Chen and Zitnick, CVPR 2015.</a:t>
            </a:r>
          </a:p>
        </p:txBody>
      </p:sp>
    </p:spTree>
    <p:extLst>
      <p:ext uri="{BB962C8B-B14F-4D97-AF65-F5344CB8AC3E}">
        <p14:creationId xmlns:p14="http://schemas.microsoft.com/office/powerpoint/2010/main" val="17313546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070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5-04 at 12.11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t="1894" r="2873" b="2477"/>
          <a:stretch/>
        </p:blipFill>
        <p:spPr>
          <a:xfrm>
            <a:off x="1641596" y="1266383"/>
            <a:ext cx="6637320" cy="7424984"/>
          </a:xfrm>
          <a:prstGeom prst="rect">
            <a:avLst/>
          </a:prstGeom>
          <a:ln>
            <a:solidFill>
              <a:srgbClr val="292C30"/>
            </a:solidFill>
          </a:ln>
        </p:spPr>
      </p:pic>
      <p:pic>
        <p:nvPicPr>
          <p:cNvPr id="6" name="Picture 5" descr="Screen Shot 2016-05-04 at 12.12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631" y="3937969"/>
            <a:ext cx="10956552" cy="654122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641592" y="8658272"/>
            <a:ext cx="12192000" cy="1705083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  <a:latin typeface="FreightSansLFPro Med"/>
                <a:cs typeface="FreightSansLFPro Med"/>
              </a:rPr>
              <a:t>A man riding a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FreightSansLFPro Med"/>
                <a:cs typeface="FreightSansLFPro Med"/>
              </a:rPr>
              <a:t>motorcycle on a beach.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25633" y="2091005"/>
            <a:ext cx="9330547" cy="1705083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800" dirty="0">
                <a:solidFill>
                  <a:srgbClr val="53585F"/>
                </a:solidFill>
                <a:latin typeface="FreightSansLFPro Med"/>
                <a:cs typeface="FreightSansLFPro Med"/>
              </a:rPr>
              <a:t>An airplane is parked on the</a:t>
            </a:r>
          </a:p>
          <a:p>
            <a:pPr algn="l"/>
            <a:r>
              <a:rPr lang="en-US" sz="4800" dirty="0">
                <a:solidFill>
                  <a:srgbClr val="53585F"/>
                </a:solidFill>
                <a:latin typeface="FreightSansLFPro Med"/>
                <a:cs typeface="FreightSansLFPro Med"/>
              </a:rPr>
              <a:t>tarmac at an airport.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03996" y="12093548"/>
            <a:ext cx="11423554" cy="143629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l"/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Building Machines That Learn and Think Like People,</a:t>
            </a:r>
          </a:p>
          <a:p>
            <a:pPr algn="l"/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Lake et al., </a:t>
            </a:r>
            <a:r>
              <a:rPr lang="en-US" sz="4000" dirty="0" err="1">
                <a:solidFill>
                  <a:schemeClr val="bg2"/>
                </a:solidFill>
                <a:latin typeface="FreightSansLFPro Med"/>
                <a:cs typeface="FreightSansLFPro Med"/>
              </a:rPr>
              <a:t>ArXiv</a:t>
            </a:r>
            <a:r>
              <a:rPr lang="en-US" sz="4000" dirty="0">
                <a:solidFill>
                  <a:schemeClr val="bg2"/>
                </a:solidFill>
                <a:latin typeface="FreightSansLFPro Med"/>
                <a:cs typeface="FreightSansLFPro Med"/>
              </a:rPr>
              <a:t> 1604.00289, 2016</a:t>
            </a:r>
          </a:p>
        </p:txBody>
      </p:sp>
    </p:spTree>
    <p:extLst>
      <p:ext uri="{BB962C8B-B14F-4D97-AF65-F5344CB8AC3E}">
        <p14:creationId xmlns:p14="http://schemas.microsoft.com/office/powerpoint/2010/main" val="4736982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762000"/>
            <a:ext cx="16256000" cy="121920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1975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Baselines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22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01713" y="9135188"/>
            <a:ext cx="9422832" cy="77893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lnSpc>
                <a:spcPct val="100000"/>
              </a:lnSpc>
            </a:pPr>
            <a:endParaRPr lang="en-US" sz="4800" kern="12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1543" y="2801495"/>
            <a:ext cx="43290749" cy="10451512"/>
            <a:chOff x="370978" y="1044569"/>
            <a:chExt cx="16234031" cy="3919317"/>
          </a:xfrm>
        </p:grpSpPr>
        <p:sp>
          <p:nvSpPr>
            <p:cNvPr id="8" name="Rectangle 7"/>
            <p:cNvSpPr/>
            <p:nvPr/>
          </p:nvSpPr>
          <p:spPr>
            <a:xfrm>
              <a:off x="370978" y="1044569"/>
              <a:ext cx="8229601" cy="3919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8" t="85783" r="26001" b="1677"/>
            <a:stretch/>
          </p:blipFill>
          <p:spPr>
            <a:xfrm>
              <a:off x="4868637" y="1582390"/>
              <a:ext cx="2932013" cy="1400137"/>
            </a:xfrm>
            <a:prstGeom prst="rect">
              <a:avLst/>
            </a:prstGeom>
          </p:spPr>
        </p:pic>
        <p:sp>
          <p:nvSpPr>
            <p:cNvPr id="9" name="Right Arrow 8"/>
            <p:cNvSpPr/>
            <p:nvPr/>
          </p:nvSpPr>
          <p:spPr>
            <a:xfrm>
              <a:off x="3316554" y="2507035"/>
              <a:ext cx="541175" cy="60648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2" t="85783" r="47847" b="1677"/>
            <a:stretch/>
          </p:blipFill>
          <p:spPr>
            <a:xfrm>
              <a:off x="3857729" y="3025928"/>
              <a:ext cx="4605958" cy="140013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13227" y="1397724"/>
              <a:ext cx="1367942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Test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68637" y="1213058"/>
              <a:ext cx="1367942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Train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8268" y="1767056"/>
              <a:ext cx="2465802" cy="208644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344238" y="1767056"/>
              <a:ext cx="7260771" cy="3081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small white stuffed bear on a blanket.</a:t>
              </a:r>
              <a:b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</a:b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stuffed bear that is sitting in a bed.</a:t>
              </a:r>
              <a:b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</a:b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white teddy bear with a blue tie sitting on a couch. 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Pink and orange teddy bears are lined up. 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little girl and her mom with a frosted cookie.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young girl holding a stuffed animal near other dolls.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A teddy bear sitting on the floor.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.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.</a:t>
              </a:r>
            </a:p>
            <a:p>
              <a:pPr algn="l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srgbClr val="505050"/>
                  </a:solidFill>
                  <a:latin typeface="Segoe UI"/>
                  <a:ea typeface=""/>
                  <a:cs typeface=""/>
                </a:rPr>
                <a:t>.</a:t>
              </a:r>
            </a:p>
            <a:p>
              <a:pPr algn="l" hangingPunct="1">
                <a:lnSpc>
                  <a:spcPct val="100000"/>
                </a:lnSpc>
              </a:pPr>
              <a:endParaRPr lang="en-US" sz="4800" kern="1200" dirty="0">
                <a:solidFill>
                  <a:srgbClr val="505050"/>
                </a:solidFill>
                <a:latin typeface="Segoe UI"/>
                <a:ea typeface=""/>
                <a:cs typeface="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8729005" y="2525525"/>
              <a:ext cx="541175" cy="606489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</a:endParaRPr>
            </a:p>
          </p:txBody>
        </p:sp>
      </p:grpSp>
      <p:sp>
        <p:nvSpPr>
          <p:cNvPr id="12" name="Title 5"/>
          <p:cNvSpPr txBox="1">
            <a:spLocks/>
          </p:cNvSpPr>
          <p:nvPr/>
        </p:nvSpPr>
        <p:spPr>
          <a:xfrm>
            <a:off x="1268963" y="499517"/>
            <a:ext cx="21945600" cy="2286000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spc="-70" baseline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600" dirty="0">
                <a:solidFill>
                  <a:srgbClr val="0078D7"/>
                </a:solidFill>
              </a:rPr>
              <a:t>Nearest Neighbor</a:t>
            </a:r>
          </a:p>
        </p:txBody>
      </p:sp>
    </p:spTree>
    <p:extLst>
      <p:ext uri="{BB962C8B-B14F-4D97-AF65-F5344CB8AC3E}">
        <p14:creationId xmlns:p14="http://schemas.microsoft.com/office/powerpoint/2010/main" val="20434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62552 -0.004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85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399" y="3339616"/>
            <a:ext cx="10352600" cy="69233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06" y="3339616"/>
            <a:ext cx="10302549" cy="692331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275605" y="10567308"/>
            <a:ext cx="8751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white"/>
                </a:solidFill>
                <a:latin typeface="Segoe UI"/>
                <a:ea typeface=""/>
                <a:cs typeface=""/>
              </a:rPr>
              <a:t>A black and white cat sitting in a bathroom sink.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614992" y="10567308"/>
            <a:ext cx="94069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white"/>
                </a:solidFill>
                <a:latin typeface="Segoe UI"/>
                <a:ea typeface=""/>
                <a:cs typeface=""/>
              </a:rPr>
              <a:t>Two zebras and a giraffe in a field.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1268963" y="499517"/>
            <a:ext cx="21945600" cy="2286000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spc="-70" baseline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9600">
                <a:solidFill>
                  <a:prstClr val="white"/>
                </a:solidFill>
              </a:rPr>
              <a:t>Nearest Neighbor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" y="13100449"/>
            <a:ext cx="8286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2400" kern="1200" dirty="0">
                <a:solidFill>
                  <a:prstClr val="white">
                    <a:lumMod val="95000"/>
                  </a:prstClr>
                </a:solidFill>
                <a:latin typeface="Segoe UI"/>
                <a:ea typeface=""/>
                <a:cs typeface=""/>
              </a:rPr>
              <a:t>See mscoco.org for image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425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8227" y="59237"/>
            <a:ext cx="21945600" cy="2286000"/>
          </a:xfrm>
        </p:spPr>
        <p:txBody>
          <a:bodyPr>
            <a:normAutofit/>
          </a:bodyPr>
          <a:lstStyle/>
          <a:p>
            <a:r>
              <a:rPr lang="en-US" sz="9600" dirty="0"/>
              <a:t>Results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6111599" y="1921187"/>
          <a:ext cx="14466631" cy="11030077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427251"/>
                <a:gridCol w="2994357"/>
                <a:gridCol w="2348341"/>
                <a:gridCol w="2348341"/>
                <a:gridCol w="2348341"/>
              </a:tblGrid>
              <a:tr h="563403">
                <a:tc>
                  <a:txBody>
                    <a:bodyPr/>
                    <a:lstStyle/>
                    <a:p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 smtClean="0"/>
                        <a:t>CIDEr</a:t>
                      </a:r>
                      <a:r>
                        <a:rPr lang="en-US" sz="2700" dirty="0" smtClean="0"/>
                        <a:t>-D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smtClean="0"/>
                        <a:t>Meteor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smtClean="0"/>
                        <a:t>ROUGE-L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smtClean="0"/>
                        <a:t>BLEU-4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 dirty="0"/>
                        <a:t>Google</a:t>
                      </a:r>
                      <a:r>
                        <a:rPr lang="en-US" sz="2700" baseline="30000" dirty="0"/>
                        <a:t>[4]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0.943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0.254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0.309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5">
                <a:tc>
                  <a:txBody>
                    <a:bodyPr/>
                    <a:lstStyle/>
                    <a:p>
                      <a:r>
                        <a:rPr lang="en-US" sz="2700"/>
                        <a:t>MSR Captivator</a:t>
                      </a:r>
                      <a:r>
                        <a:rPr lang="en-US" sz="2700" baseline="30000"/>
                        <a:t>[9]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0.931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0.248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0.526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0.308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m-RNN</a:t>
                      </a:r>
                      <a:r>
                        <a:rPr lang="en-US" sz="2700" baseline="30000"/>
                        <a:t>[15]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0.917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0.242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0.521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0.299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MSR</a:t>
                      </a:r>
                      <a:r>
                        <a:rPr lang="en-US" sz="2700" baseline="30000"/>
                        <a:t>[8]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0.912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0.247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0.519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0.291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5">
                <a:tc>
                  <a:txBody>
                    <a:bodyPr/>
                    <a:lstStyle/>
                    <a:p>
                      <a:r>
                        <a:rPr lang="en-US" sz="2700"/>
                        <a:t>Nearest Neighbor</a:t>
                      </a:r>
                      <a:r>
                        <a:rPr lang="en-US" sz="2700" baseline="30000"/>
                        <a:t>[11]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0.886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0.237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0.507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smtClean="0"/>
                        <a:t>0.280</a:t>
                      </a:r>
                      <a:endParaRPr lang="en-US" sz="2700" dirty="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011">
                <a:tc>
                  <a:txBody>
                    <a:bodyPr/>
                    <a:lstStyle/>
                    <a:p>
                      <a:r>
                        <a:rPr lang="en-US" sz="2700"/>
                        <a:t>m-RNN (Baidu/ UCLA)</a:t>
                      </a:r>
                      <a:r>
                        <a:rPr lang="en-US" sz="2700" baseline="30000"/>
                        <a:t>[16]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0.886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0.238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0.524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0.302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5">
                <a:tc>
                  <a:txBody>
                    <a:bodyPr/>
                    <a:lstStyle/>
                    <a:p>
                      <a:r>
                        <a:rPr lang="en-US" sz="2700"/>
                        <a:t>Berkeley LRCN</a:t>
                      </a:r>
                      <a:r>
                        <a:rPr lang="en-US" sz="2700" baseline="30000"/>
                        <a:t>[2]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0.869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0.242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0.517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0.277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Human</a:t>
                      </a:r>
                      <a:r>
                        <a:rPr lang="en-US" sz="2700" baseline="30000"/>
                        <a:t>[5]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0.854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0.252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0.484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0.217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5">
                <a:tc>
                  <a:txBody>
                    <a:bodyPr/>
                    <a:lstStyle/>
                    <a:p>
                      <a:r>
                        <a:rPr lang="en-US" sz="2700"/>
                        <a:t>Montreal/Toronto</a:t>
                      </a:r>
                      <a:r>
                        <a:rPr lang="en-US" sz="2700" baseline="30000"/>
                        <a:t>[10]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0.85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0.243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0.513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0.268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PicSOM</a:t>
                      </a:r>
                      <a:r>
                        <a:rPr lang="en-US" sz="2700" baseline="30000"/>
                        <a:t>[13]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0.833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0.231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0.505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0.281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MLBL</a:t>
                      </a:r>
                      <a:r>
                        <a:rPr lang="en-US" sz="2700" baseline="30000"/>
                        <a:t>[7]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0.74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0.219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0.499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ACVT</a:t>
                      </a:r>
                      <a:r>
                        <a:rPr lang="en-US" sz="2700" baseline="30000"/>
                        <a:t>[1]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0.709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0.213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0.483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0.246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NeuralTalk</a:t>
                      </a:r>
                      <a:r>
                        <a:rPr lang="en-US" sz="2700" baseline="30000"/>
                        <a:t>[12]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0.674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0.475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0.224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011">
                <a:tc>
                  <a:txBody>
                    <a:bodyPr/>
                    <a:lstStyle/>
                    <a:p>
                      <a:r>
                        <a:rPr lang="en-US" sz="2700"/>
                        <a:t>Tsinghua Bigeye</a:t>
                      </a:r>
                      <a:r>
                        <a:rPr lang="en-US" sz="2700" baseline="30000"/>
                        <a:t>[14]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0.673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0.207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0.49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0.241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03">
                <a:tc>
                  <a:txBody>
                    <a:bodyPr/>
                    <a:lstStyle/>
                    <a:p>
                      <a:r>
                        <a:rPr lang="en-US" sz="2700"/>
                        <a:t>MIL</a:t>
                      </a:r>
                      <a:r>
                        <a:rPr lang="en-US" sz="2700" baseline="30000"/>
                        <a:t>[6]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0.666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0.214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0.468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0.216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0005">
                <a:tc>
                  <a:txBody>
                    <a:bodyPr/>
                    <a:lstStyle/>
                    <a:p>
                      <a:r>
                        <a:rPr lang="en-US" sz="2700"/>
                        <a:t>Brno University</a:t>
                      </a:r>
                      <a:r>
                        <a:rPr lang="en-US" sz="2700" baseline="30000"/>
                        <a:t>[3]</a:t>
                      </a:r>
                      <a:endParaRPr lang="en-US" sz="2700"/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0.517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0.195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0.403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/>
                        <a:t>0.134</a:t>
                      </a:r>
                    </a:p>
                  </a:txBody>
                  <a:tcPr marL="58600" marR="58600" marT="29301" marB="293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4091554" y="4773477"/>
            <a:ext cx="1529165" cy="971227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hangingPunct="1">
              <a:lnSpc>
                <a:spcPct val="100000"/>
              </a:lnSpc>
            </a:pPr>
            <a:endParaRPr lang="en-US" sz="4800" kern="1200">
              <a:gradFill>
                <a:gsLst>
                  <a:gs pos="0">
                    <a:srgbClr val="00188F"/>
                  </a:gs>
                  <a:gs pos="100000">
                    <a:srgbClr val="00188F"/>
                  </a:gs>
                </a:gsLst>
                <a:lin ang="16200000" scaled="0"/>
              </a:gradFill>
            </a:endParaRPr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9254133" y="-3704"/>
            <a:ext cx="9033867" cy="2286000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lang="en-US" sz="4000" kern="1200" spc="-70" baseline="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5333">
                <a:gradFill>
                  <a:gsLst>
                    <a:gs pos="125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</a:rPr>
              <a:t>MS COCO Caption Challenge</a:t>
            </a:r>
          </a:p>
        </p:txBody>
      </p:sp>
    </p:spTree>
    <p:extLst>
      <p:ext uri="{BB962C8B-B14F-4D97-AF65-F5344CB8AC3E}">
        <p14:creationId xmlns:p14="http://schemas.microsoft.com/office/powerpoint/2010/main" val="8455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Evaluation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04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642" y="5645829"/>
            <a:ext cx="15773400" cy="2651126"/>
          </a:xfrm>
        </p:spPr>
        <p:txBody>
          <a:bodyPr/>
          <a:lstStyle/>
          <a:p>
            <a:r>
              <a:rPr lang="en-US" dirty="0" smtClean="0"/>
              <a:t>Let’s look back…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3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971621"/>
              </p:ext>
            </p:extLst>
          </p:nvPr>
        </p:nvGraphicFramePr>
        <p:xfrm>
          <a:off x="8641632" y="517193"/>
          <a:ext cx="15742368" cy="12448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456" y="2514441"/>
            <a:ext cx="5678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 smtClean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COCO </a:t>
            </a:r>
            <a:r>
              <a:rPr lang="en-US" sz="4800" kern="1200" dirty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293644" y="517192"/>
            <a:ext cx="3561347" cy="978184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1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898059"/>
              </p:ext>
            </p:extLst>
          </p:nvPr>
        </p:nvGraphicFramePr>
        <p:xfrm>
          <a:off x="8641632" y="517193"/>
          <a:ext cx="15742368" cy="12448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456" y="2514441"/>
            <a:ext cx="5678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 smtClean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COCO </a:t>
            </a:r>
            <a:r>
              <a:rPr lang="en-US" sz="4800" kern="1200" dirty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293644" y="517192"/>
            <a:ext cx="3561347" cy="978184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667872" y="9400678"/>
            <a:ext cx="7315205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6400" kern="1200" dirty="0">
                <a:solidFill>
                  <a:srgbClr val="FFFF00"/>
                </a:solidFill>
                <a:latin typeface="Segoe UI"/>
                <a:ea typeface=""/>
                <a:cs typeface=""/>
              </a:rPr>
              <a:t>Brno University</a:t>
            </a:r>
          </a:p>
        </p:txBody>
      </p:sp>
    </p:spTree>
    <p:extLst>
      <p:ext uri="{BB962C8B-B14F-4D97-AF65-F5344CB8AC3E}">
        <p14:creationId xmlns:p14="http://schemas.microsoft.com/office/powerpoint/2010/main" val="4893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6F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997295"/>
              </p:ext>
            </p:extLst>
          </p:nvPr>
        </p:nvGraphicFramePr>
        <p:xfrm>
          <a:off x="8641632" y="517193"/>
          <a:ext cx="15742368" cy="12448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15456" y="2514441"/>
            <a:ext cx="5678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 smtClean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COCO </a:t>
            </a:r>
            <a:r>
              <a:rPr lang="en-US" sz="4800" kern="1200" dirty="0">
                <a:solidFill>
                  <a:prstClr val="white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Caption Challenge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293644" y="517192"/>
            <a:ext cx="3561347" cy="9781840"/>
          </a:xfrm>
          <a:prstGeom prst="line">
            <a:avLst/>
          </a:prstGeom>
          <a:ln w="762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763872" y="3082963"/>
            <a:ext cx="4042613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6400" kern="1200" dirty="0">
                <a:solidFill>
                  <a:srgbClr val="FFFF00"/>
                </a:solidFill>
                <a:latin typeface="Segoe UI"/>
                <a:ea typeface=""/>
                <a:cs typeface=""/>
              </a:rPr>
              <a:t>Humans</a:t>
            </a:r>
          </a:p>
        </p:txBody>
      </p:sp>
    </p:spTree>
    <p:extLst>
      <p:ext uri="{BB962C8B-B14F-4D97-AF65-F5344CB8AC3E}">
        <p14:creationId xmlns:p14="http://schemas.microsoft.com/office/powerpoint/2010/main" val="14148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1389810" y="3980720"/>
            <a:ext cx="20328075" cy="4629151"/>
          </a:xfrm>
          <a:prstGeom prst="rect">
            <a:avLst/>
          </a:prstGeom>
        </p:spPr>
        <p:txBody>
          <a:bodyPr/>
          <a:lstStyle/>
          <a:p>
            <a:r>
              <a:rPr lang="en-US" sz="9600" dirty="0" smtClean="0"/>
              <a:t>VQA: Visual Question Answering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1217772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15773400" cy="2650067"/>
          </a:xfrm>
        </p:spPr>
        <p:txBody>
          <a:bodyPr/>
          <a:lstStyle/>
          <a:p>
            <a:r>
              <a:rPr lang="en-US" sz="9600" dirty="0"/>
              <a:t>VQA: </a:t>
            </a:r>
            <a:r>
              <a:rPr lang="en-US" sz="7200" dirty="0"/>
              <a:t>Visual Question Answering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02108" y="262751"/>
            <a:ext cx="15773400" cy="2650067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spc="-7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1500" dirty="0">
                <a:solidFill>
                  <a:srgbClr val="0078D7"/>
                </a:solidFill>
              </a:rPr>
              <a:t>VQA: </a:t>
            </a:r>
            <a:r>
              <a:rPr lang="en-US" sz="8000" dirty="0">
                <a:solidFill>
                  <a:srgbClr val="0078D7"/>
                </a:solidFill>
              </a:rPr>
              <a:t>Visual Question Answering</a:t>
            </a:r>
            <a:endParaRPr lang="en-US" sz="12800" dirty="0">
              <a:solidFill>
                <a:srgbClr val="0078D7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521" y="4199004"/>
            <a:ext cx="22626531" cy="6091869"/>
            <a:chOff x="320820" y="1326654"/>
            <a:chExt cx="6976653" cy="18783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54684" b="50447"/>
            <a:stretch/>
          </p:blipFill>
          <p:spPr>
            <a:xfrm>
              <a:off x="320820" y="1334435"/>
              <a:ext cx="2168467" cy="187058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0713" r="48216"/>
            <a:stretch/>
          </p:blipFill>
          <p:spPr>
            <a:xfrm>
              <a:off x="4819478" y="1326654"/>
              <a:ext cx="2477995" cy="18605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4514" t="50856"/>
            <a:stretch/>
          </p:blipFill>
          <p:spPr>
            <a:xfrm>
              <a:off x="2566065" y="1332079"/>
              <a:ext cx="2176635" cy="1855147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8576758" y="12201739"/>
            <a:ext cx="6689559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VQA: Visual Question Answering </a:t>
            </a:r>
          </a:p>
          <a:p>
            <a:pPr algn="l"/>
            <a:r>
              <a:rPr lang="en-US" sz="2800" dirty="0"/>
              <a:t>Antol et al., </a:t>
            </a:r>
            <a:r>
              <a:rPr lang="en-US" sz="2800" dirty="0" smtClean="0"/>
              <a:t>ICCV, </a:t>
            </a:r>
            <a:r>
              <a:rPr lang="en-US" sz="2800" dirty="0"/>
              <a:t>2015. 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4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637" y="3049291"/>
            <a:ext cx="21454107" cy="9119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endParaRPr lang="en-US" sz="5333" kern="1200" dirty="0">
              <a:solidFill>
                <a:srgbClr val="505050"/>
              </a:solidFill>
              <a:latin typeface="Segoe UI"/>
              <a:ea typeface=""/>
              <a:cs typeface=""/>
            </a:endParaRPr>
          </a:p>
          <a:p>
            <a:pPr algn="l" hangingPunct="1">
              <a:lnSpc>
                <a:spcPct val="100000"/>
              </a:lnSpc>
            </a:pP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September 2015 (Full release) </a:t>
            </a:r>
          </a:p>
          <a:p>
            <a:pPr algn="l" hangingPunct="1">
              <a:lnSpc>
                <a:spcPct val="100000"/>
              </a:lnSpc>
            </a:pPr>
            <a:endParaRPr lang="en-US" sz="5333" kern="1200" dirty="0">
              <a:solidFill>
                <a:srgbClr val="505050"/>
              </a:solidFill>
              <a:latin typeface="Segoe UI"/>
              <a:ea typeface=""/>
              <a:cs typeface=""/>
            </a:endParaRP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204,721 </a:t>
            </a:r>
            <a:r>
              <a:rPr lang="en-US" sz="5333" kern="1200" dirty="0" smtClean="0">
                <a:solidFill>
                  <a:srgbClr val="505050"/>
                </a:solidFill>
                <a:latin typeface="Segoe UI"/>
                <a:ea typeface=""/>
                <a:cs typeface=""/>
              </a:rPr>
              <a:t>COCO </a:t>
            </a: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images (train, </a:t>
            </a:r>
            <a:r>
              <a:rPr lang="en-US" sz="5333" kern="1200" dirty="0" err="1">
                <a:solidFill>
                  <a:srgbClr val="505050"/>
                </a:solidFill>
                <a:latin typeface="Segoe UI"/>
                <a:ea typeface=""/>
                <a:cs typeface=""/>
              </a:rPr>
              <a:t>val</a:t>
            </a: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, test)</a:t>
            </a: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50,000 abstract scenes</a:t>
            </a: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5333" kern="1200" dirty="0">
              <a:solidFill>
                <a:srgbClr val="505050"/>
              </a:solidFill>
              <a:latin typeface="Segoe UI"/>
              <a:ea typeface=""/>
              <a:cs typeface=""/>
            </a:endParaRP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764,163 questions </a:t>
            </a: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9,934,119 answers</a:t>
            </a:r>
          </a:p>
          <a:p>
            <a:pPr marL="1485920" lvl="1" indent="-571508" algn="l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5333" kern="1200" dirty="0">
              <a:solidFill>
                <a:srgbClr val="505050"/>
              </a:solidFill>
              <a:latin typeface="Segoe UI"/>
              <a:ea typeface=""/>
              <a:cs typeface=""/>
            </a:endParaRPr>
          </a:p>
          <a:p>
            <a:pPr marL="914411" lvl="1" indent="0" algn="l" hangingPunct="1">
              <a:lnSpc>
                <a:spcPct val="100000"/>
              </a:lnSpc>
            </a:pPr>
            <a:r>
              <a:rPr lang="en-US" sz="5333" b="1" kern="1200" dirty="0">
                <a:solidFill>
                  <a:srgbClr val="0078D7">
                    <a:lumMod val="75000"/>
                  </a:srgbClr>
                </a:solidFill>
                <a:latin typeface="Segoe UI"/>
                <a:ea typeface=""/>
                <a:cs typeface=""/>
              </a:rPr>
              <a:t>20+ person-job-years</a:t>
            </a:r>
            <a: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/>
            </a:r>
            <a:br>
              <a:rPr lang="en-US" sz="5333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</a:br>
            <a:endParaRPr lang="en-US" sz="5333" kern="1200" dirty="0">
              <a:solidFill>
                <a:srgbClr val="505050"/>
              </a:solidFill>
              <a:latin typeface="Segoe UI"/>
              <a:ea typeface=""/>
              <a:cs typeface="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802108" y="262751"/>
            <a:ext cx="15773400" cy="2650067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spc="-7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dirty="0">
                <a:solidFill>
                  <a:srgbClr val="0078D7"/>
                </a:solidFill>
              </a:rPr>
              <a:t>VQA: </a:t>
            </a:r>
            <a:r>
              <a:rPr lang="en-US" sz="7200" dirty="0">
                <a:solidFill>
                  <a:srgbClr val="0078D7"/>
                </a:solidFill>
              </a:rPr>
              <a:t>Visual Question Answering</a:t>
            </a:r>
            <a:endParaRPr lang="en-US" sz="10667" dirty="0">
              <a:solidFill>
                <a:srgbClr val="0078D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73744" y="11561979"/>
            <a:ext cx="6334384" cy="271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8533" kern="1200" dirty="0">
                <a:solidFill>
                  <a:srgbClr val="0078D7"/>
                </a:solidFill>
                <a:latin typeface="Segoe UI Semilight" panose="020B0402040204020203" pitchFamily="34" charset="0"/>
                <a:ea typeface=""/>
                <a:cs typeface="Segoe UI Semilight" panose="020B0402040204020203" pitchFamily="34" charset="0"/>
              </a:rPr>
              <a:t>visualqa.org</a:t>
            </a:r>
          </a:p>
          <a:p>
            <a:pPr algn="l" hangingPunct="1">
              <a:lnSpc>
                <a:spcPct val="100000"/>
              </a:lnSpc>
            </a:pPr>
            <a:endParaRPr lang="en-US" sz="8533" kern="1200" dirty="0">
              <a:solidFill>
                <a:srgbClr val="0078D7"/>
              </a:solidFill>
              <a:latin typeface="Segoe UI Semilight" panose="020B0402040204020203" pitchFamily="34" charset="0"/>
              <a:ea typeface="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6" y="160430"/>
            <a:ext cx="13737840" cy="1344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8016" y="1036513"/>
          <a:ext cx="23911899" cy="11448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379"/>
                <a:gridCol w="4782379"/>
                <a:gridCol w="4354843"/>
                <a:gridCol w="5203461"/>
                <a:gridCol w="4788837"/>
              </a:tblGrid>
              <a:tr h="1362880"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solidFill>
                            <a:schemeClr val="accent1"/>
                          </a:solidFill>
                        </a:rPr>
                        <a:t>3-4 </a:t>
                      </a:r>
                      <a:r>
                        <a:rPr lang="en-US" sz="3500" b="0" dirty="0" smtClean="0">
                          <a:solidFill>
                            <a:sysClr val="windowText" lastClr="000000"/>
                          </a:solidFill>
                        </a:rPr>
                        <a:t>(15.3%)</a:t>
                      </a:r>
                      <a:endParaRPr lang="en-US" sz="3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solidFill>
                            <a:schemeClr val="accent1"/>
                          </a:solidFill>
                        </a:rPr>
                        <a:t>5-8</a:t>
                      </a:r>
                      <a:r>
                        <a:rPr lang="en-US" sz="4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3500" b="0" dirty="0" smtClean="0">
                          <a:solidFill>
                            <a:sysClr val="windowText" lastClr="000000"/>
                          </a:solidFill>
                        </a:rPr>
                        <a:t>(39.7%)</a:t>
                      </a:r>
                      <a:endParaRPr lang="en-US" sz="3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solidFill>
                            <a:schemeClr val="accent1"/>
                          </a:solidFill>
                        </a:rPr>
                        <a:t>9-12 </a:t>
                      </a:r>
                      <a:r>
                        <a:rPr lang="en-US" sz="3500" b="0" dirty="0" smtClean="0">
                          <a:solidFill>
                            <a:sysClr val="windowText" lastClr="000000"/>
                          </a:solidFill>
                        </a:rPr>
                        <a:t>(28.4%)</a:t>
                      </a:r>
                      <a:endParaRPr lang="en-US" sz="3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solidFill>
                            <a:schemeClr val="accent1"/>
                          </a:solidFill>
                        </a:rPr>
                        <a:t>13-17</a:t>
                      </a:r>
                      <a:r>
                        <a:rPr lang="en-US" sz="4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3500" b="0" dirty="0" smtClean="0">
                          <a:solidFill>
                            <a:sysClr val="windowText" lastClr="000000"/>
                          </a:solidFill>
                        </a:rPr>
                        <a:t>(11.2%)</a:t>
                      </a:r>
                      <a:endParaRPr lang="en-US" sz="3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dirty="0" smtClean="0">
                          <a:solidFill>
                            <a:schemeClr val="accent1"/>
                          </a:solidFill>
                        </a:rPr>
                        <a:t>18+</a:t>
                      </a:r>
                      <a:r>
                        <a:rPr lang="en-US" sz="4000" dirty="0" smtClean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US" sz="3500" b="0" dirty="0" smtClean="0">
                          <a:solidFill>
                            <a:sysClr val="windowText" lastClr="000000"/>
                          </a:solidFill>
                        </a:rPr>
                        <a:t>(5.5%)</a:t>
                      </a:r>
                      <a:endParaRPr lang="en-US" sz="35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Is that a bird in the sky? 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How many pizzas are shown? 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Where was this picture taken?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Is he likely to get mugged if he walked down a dark alleyway like this?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What type of architecture is this? 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73592"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What color is the shoe?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What are the sheep eating?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ceremony does the cake commemorate?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Is this a vegetarian meal?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Is this a Flemish bricklaying pattern?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61997"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How many zebras are there?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What color is his hair?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Are these boats too tall to fit under the bridge?</a:t>
                      </a:r>
                      <a:endParaRPr lang="en-US" sz="2900" dirty="0" smtClean="0"/>
                    </a:p>
                    <a:p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type of beverage is in the glass?</a:t>
                      </a:r>
                      <a:endParaRPr lang="en-US" sz="2900" dirty="0" smtClean="0"/>
                    </a:p>
                    <a:p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How many calories are in this pizza?</a:t>
                      </a:r>
                      <a:endParaRPr lang="en-US" sz="2900" dirty="0" smtClean="0"/>
                    </a:p>
                    <a:p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14040"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Is there food on the table?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sport is being played?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is the name of the white shape under the batter?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Can you name the performer in the purple costume?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government document is needed to partake in this activity?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73592"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Is this man wearing shoes?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Name one ingredient in the skillet.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900" dirty="0" smtClean="0">
                          <a:effectLst/>
                        </a:rPr>
                        <a:t>Is this at the stadium?</a:t>
                      </a:r>
                      <a:endParaRPr lang="en-US" sz="2900" dirty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Besides these humans, what other animals eat here?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dirty="0" smtClean="0">
                          <a:effectLst/>
                        </a:rPr>
                        <a:t>What is the make and model of this vehicle?</a:t>
                      </a:r>
                      <a:endParaRPr lang="en-US" sz="2900" dirty="0" smtClean="0"/>
                    </a:p>
                  </a:txBody>
                  <a:tcPr marL="199016" marR="199016" marT="99507" marB="9950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8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Bias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893" y="498764"/>
            <a:ext cx="18179934" cy="13217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9" y="498764"/>
            <a:ext cx="16459200" cy="2286000"/>
          </a:xfrm>
        </p:spPr>
        <p:txBody>
          <a:bodyPr>
            <a:normAutofit/>
          </a:bodyPr>
          <a:lstStyle/>
          <a:p>
            <a:pPr algn="l"/>
            <a:r>
              <a:rPr lang="en-US" sz="7200" smtClean="0">
                <a:latin typeface="Segoe UI Semilight" charset="0"/>
                <a:ea typeface="Segoe UI Semilight" charset="0"/>
                <a:cs typeface="Segoe UI Semilight" charset="0"/>
              </a:rPr>
              <a:t>VQA </a:t>
            </a:r>
            <a:br>
              <a:rPr lang="en-US" sz="7200" smtClean="0">
                <a:latin typeface="Segoe UI Semilight" charset="0"/>
                <a:ea typeface="Segoe UI Semilight" charset="0"/>
                <a:cs typeface="Segoe UI Semilight" charset="0"/>
              </a:rPr>
            </a:br>
            <a:r>
              <a:rPr lang="en-US" sz="7200" smtClean="0">
                <a:latin typeface="Segoe UI Semilight" charset="0"/>
                <a:ea typeface="Segoe UI Semilight" charset="0"/>
                <a:cs typeface="Segoe UI Semilight" charset="0"/>
              </a:rPr>
              <a:t>Leaderboard</a:t>
            </a:r>
            <a:endParaRPr lang="en-US" sz="7200" dirty="0"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792" r="52675" b="55563"/>
          <a:stretch/>
        </p:blipFill>
        <p:spPr>
          <a:xfrm>
            <a:off x="665019" y="9030524"/>
            <a:ext cx="3659225" cy="41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014" y="2846279"/>
            <a:ext cx="5375396" cy="5711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125" y="2846279"/>
            <a:ext cx="5601030" cy="5947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53" y="4648938"/>
            <a:ext cx="6669310" cy="508452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978166" y="9733461"/>
            <a:ext cx="12974140" cy="1858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 representation and matching of pictorial structures</a:t>
            </a:r>
            <a:r>
              <a:rPr lang="en-US" sz="4000" dirty="0"/>
              <a:t>, </a:t>
            </a:r>
            <a:r>
              <a:rPr lang="en-US" sz="4000" dirty="0" err="1"/>
              <a:t>Fischler</a:t>
            </a:r>
            <a:r>
              <a:rPr lang="en-US" sz="4000" dirty="0"/>
              <a:t> and </a:t>
            </a:r>
            <a:r>
              <a:rPr lang="en-US" sz="4000" dirty="0" err="1"/>
              <a:t>Elschlager</a:t>
            </a:r>
            <a:r>
              <a:rPr lang="en-US" sz="4000" dirty="0"/>
              <a:t>, 1973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9" y="1937158"/>
            <a:ext cx="23356424" cy="98563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14923" y="1129203"/>
            <a:ext cx="686041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en-US" sz="4267" kern="1200" dirty="0">
                <a:solidFill>
                  <a:srgbClr val="505050"/>
                </a:solidFill>
                <a:latin typeface="Segoe UI"/>
                <a:ea typeface=""/>
                <a:cs typeface=""/>
              </a:rPr>
              <a:t>Answers with Images</a:t>
            </a:r>
          </a:p>
        </p:txBody>
      </p:sp>
    </p:spTree>
    <p:extLst>
      <p:ext uri="{BB962C8B-B14F-4D97-AF65-F5344CB8AC3E}">
        <p14:creationId xmlns:p14="http://schemas.microsoft.com/office/powerpoint/2010/main" val="63433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4853" y="1859151"/>
            <a:ext cx="505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5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What sport is …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5728" y="5983403"/>
            <a:ext cx="7009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5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How many …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3357" y="6905762"/>
            <a:ext cx="5745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‘2’ </a:t>
            </a:r>
            <a:r>
              <a:rPr lang="en-US" sz="48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39%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93806" y="2767785"/>
            <a:ext cx="3656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‘tennis’ </a:t>
            </a:r>
            <a:r>
              <a:rPr lang="en-US" sz="48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41%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355728" y="10107655"/>
            <a:ext cx="5476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5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What animal is … 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090551" y="11016285"/>
            <a:ext cx="3333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‘dog’ </a:t>
            </a:r>
            <a:r>
              <a:rPr lang="en-US" sz="48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35%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65674" y="599909"/>
            <a:ext cx="13926988" cy="11638218"/>
            <a:chOff x="9660869" y="2029645"/>
            <a:chExt cx="11156762" cy="9323253"/>
          </a:xfrm>
        </p:grpSpPr>
        <p:pic>
          <p:nvPicPr>
            <p:cNvPr id="14" name="Picture 13" descr="COCO_train2014_00000032210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3297" y="2288521"/>
              <a:ext cx="2677921" cy="2357851"/>
            </a:xfrm>
            <a:prstGeom prst="rect">
              <a:avLst/>
            </a:prstGeom>
          </p:spPr>
        </p:pic>
        <p:pic>
          <p:nvPicPr>
            <p:cNvPr id="15" name="Picture 14" descr="COCO_train2014_00000044371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7271" y="2122604"/>
              <a:ext cx="2155434" cy="2754196"/>
            </a:xfrm>
            <a:prstGeom prst="rect">
              <a:avLst/>
            </a:prstGeom>
          </p:spPr>
        </p:pic>
        <p:pic>
          <p:nvPicPr>
            <p:cNvPr id="17" name="Picture 16" descr="COCO_train2014_00000022644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7491" y="2029645"/>
              <a:ext cx="1804375" cy="28471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6242586" y="3113977"/>
              <a:ext cx="1175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286097" y="9983666"/>
              <a:ext cx="1175322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pic>
          <p:nvPicPr>
            <p:cNvPr id="1036" name="Picture 12" descr="An image from the Abstract Scenes dataset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869" y="9522292"/>
              <a:ext cx="3178394" cy="18162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n image from the Abstract Scenes dataset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9237" y="9536674"/>
              <a:ext cx="3178394" cy="18162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n image from the Abstract Scenes dataset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5899" y="9531934"/>
              <a:ext cx="3186688" cy="18209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6242577" y="6812307"/>
              <a:ext cx="1175322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pic>
          <p:nvPicPr>
            <p:cNvPr id="1026" name="Picture 2" descr="An image from the  dataset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87271" y="6041051"/>
              <a:ext cx="2882328" cy="21617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An image from the  dataset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05089" y="6119605"/>
              <a:ext cx="3018746" cy="20046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An image from the  dataset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493" y="5834611"/>
              <a:ext cx="1804376" cy="27044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/>
          <p:cNvSpPr txBox="1"/>
          <p:nvPr/>
        </p:nvSpPr>
        <p:spPr>
          <a:xfrm>
            <a:off x="3048000" y="13182997"/>
            <a:ext cx="168052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Slide credit: </a:t>
            </a:r>
            <a:r>
              <a:rPr lang="en-US" sz="2400" kern="1200" dirty="0" err="1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Yash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Goyal and </a:t>
            </a:r>
            <a:r>
              <a:rPr lang="en-US" sz="2400" kern="1200" dirty="0" err="1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Peng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2245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24539" y="1098313"/>
            <a:ext cx="700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Is there a clock …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2168" y="2020677"/>
            <a:ext cx="5745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‘yes’ </a:t>
            </a:r>
            <a:r>
              <a:rPr lang="en-US" sz="44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98%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70407" y="3877963"/>
            <a:ext cx="5874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Is the man wearing glasses … ?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315898" y="5582184"/>
            <a:ext cx="3333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‘yes’ </a:t>
            </a:r>
            <a:r>
              <a:rPr lang="en-US" sz="44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94%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56073" y="7456057"/>
            <a:ext cx="7009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Are the lights on … 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09618" y="8356053"/>
            <a:ext cx="5745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‘yes’ </a:t>
            </a:r>
            <a:r>
              <a:rPr lang="en-US" sz="44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85%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4539" y="10611083"/>
            <a:ext cx="5874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Do you see a … 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2168" y="11495220"/>
            <a:ext cx="3333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‘yes’ </a:t>
            </a:r>
            <a:r>
              <a:rPr lang="en-US" sz="4400" kern="1200" dirty="0">
                <a:solidFill>
                  <a:srgbClr val="FF0000"/>
                </a:solidFill>
                <a:latin typeface="Calibri"/>
                <a:ea typeface=""/>
                <a:cs typeface=""/>
                <a:sym typeface="FreightSansLFPro"/>
              </a:rPr>
              <a:t>87%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534485" y="601958"/>
            <a:ext cx="11549659" cy="12612622"/>
            <a:chOff x="10534486" y="1816370"/>
            <a:chExt cx="10437594" cy="11398209"/>
          </a:xfrm>
        </p:grpSpPr>
        <p:sp>
          <p:nvSpPr>
            <p:cNvPr id="12" name="TextBox 11"/>
            <p:cNvSpPr txBox="1"/>
            <p:nvPr/>
          </p:nvSpPr>
          <p:spPr>
            <a:xfrm>
              <a:off x="16251062" y="2427829"/>
              <a:ext cx="1175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251062" y="5533891"/>
              <a:ext cx="1175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pic>
          <p:nvPicPr>
            <p:cNvPr id="1026" name="Picture 2" descr="An image from the  dataset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4486" y="1816370"/>
              <a:ext cx="3477488" cy="23201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An image from the  dataset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05155" y="1816370"/>
              <a:ext cx="3032138" cy="23201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 descr="An image from the  dataset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6805" y="1816370"/>
              <a:ext cx="1755634" cy="234084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An image from the  dataset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1331" y="4663554"/>
              <a:ext cx="2629870" cy="26298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An image from the  dataset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46805" y="4663553"/>
              <a:ext cx="1679446" cy="25172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An image from the  dataset.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4660" y="4922431"/>
              <a:ext cx="3337420" cy="222147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6251062" y="8410557"/>
              <a:ext cx="1175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6251062" y="11516619"/>
              <a:ext cx="117532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hangingPunct="1">
                <a:lnSpc>
                  <a:spcPct val="100000"/>
                </a:lnSpc>
              </a:pPr>
              <a:r>
                <a:rPr lang="en-US" sz="5600" kern="1200" dirty="0">
                  <a:solidFill>
                    <a:prstClr val="black"/>
                  </a:solidFill>
                  <a:latin typeface="Calibri"/>
                  <a:ea typeface=""/>
                  <a:cs typeface=""/>
                  <a:sym typeface="FreightSansLFPro"/>
                </a:rPr>
                <a:t>……</a:t>
              </a:r>
            </a:p>
          </p:txBody>
        </p:sp>
        <p:pic>
          <p:nvPicPr>
            <p:cNvPr id="1038" name="Picture 14" descr="An image from the  dataset.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4491" y="7892662"/>
              <a:ext cx="3466554" cy="21022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n image from the  dataset.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8017" y="7674494"/>
              <a:ext cx="1777018" cy="25385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An image from the  dataset.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4660" y="7830449"/>
              <a:ext cx="3337420" cy="22266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n image from the  dataset.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4486" y="10665317"/>
              <a:ext cx="3467292" cy="231333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An image from the  dataset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9904" y="10665312"/>
              <a:ext cx="3102628" cy="23269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An image from the  dataset.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8012" y="10491401"/>
              <a:ext cx="1765812" cy="272317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3048000" y="13182997"/>
            <a:ext cx="1680527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Slide credit: </a:t>
            </a:r>
            <a:r>
              <a:rPr lang="en-US" sz="2400" kern="1200" dirty="0" err="1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Yash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Goyal and </a:t>
            </a:r>
            <a:r>
              <a:rPr lang="en-US" sz="2400" kern="1200" dirty="0" err="1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Peng</a:t>
            </a:r>
            <a:r>
              <a:rPr lang="en-US" sz="2400" kern="1200" dirty="0">
                <a:solidFill>
                  <a:prstClr val="black"/>
                </a:solidFill>
                <a:latin typeface="Calibri"/>
                <a:ea typeface=""/>
                <a:cs typeface=""/>
                <a:sym typeface="FreightSansLFPro"/>
              </a:rPr>
              <a:t> Zhang</a:t>
            </a:r>
          </a:p>
        </p:txBody>
      </p:sp>
    </p:spTree>
    <p:extLst>
      <p:ext uri="{BB962C8B-B14F-4D97-AF65-F5344CB8AC3E}">
        <p14:creationId xmlns:p14="http://schemas.microsoft.com/office/powerpoint/2010/main" val="11194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7" grpId="0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06" y="1669740"/>
            <a:ext cx="17501113" cy="1001619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6072" y="0"/>
            <a:ext cx="16459200" cy="2286000"/>
          </a:xfrm>
        </p:spPr>
        <p:txBody>
          <a:bodyPr/>
          <a:lstStyle/>
          <a:p>
            <a:pPr algn="l"/>
            <a:r>
              <a:rPr lang="en-US" smtClean="0">
                <a:latin typeface="Segoe UI Semilight" charset="0"/>
                <a:ea typeface="Segoe UI Semilight" charset="0"/>
                <a:cs typeface="Segoe UI Semilight" charset="0"/>
              </a:rPr>
              <a:t>Balancing</a:t>
            </a:r>
            <a:endParaRPr lang="en-US" dirty="0"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6337" y="12269617"/>
            <a:ext cx="17105090" cy="1293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Making the V in VQA Matter: Elevating the Role of Image Understanding in Visual Question </a:t>
            </a:r>
            <a:r>
              <a:rPr lang="en-US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Answering, Goyal, </a:t>
            </a:r>
            <a:r>
              <a:rPr lang="en-US" sz="3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Khot</a:t>
            </a:r>
            <a:r>
              <a:rPr lang="en-US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, Summers-Stay, </a:t>
            </a:r>
            <a:r>
              <a:rPr lang="en-US" sz="36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Batra</a:t>
            </a:r>
            <a:r>
              <a:rPr lang="en-US" sz="3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" charset="0"/>
                <a:ea typeface="FreightSansLFPro"/>
                <a:cs typeface="FreightSansLFPro"/>
                <a:sym typeface="FreightSansLFPro"/>
              </a:rPr>
              <a:t>, Parikh, 2016.</a:t>
            </a:r>
            <a:endParaRPr lang="en-US" sz="3600" dirty="0">
              <a:solidFill>
                <a:prstClr val="black">
                  <a:lumMod val="65000"/>
                  <a:lumOff val="35000"/>
                </a:prst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30808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6072" y="0"/>
            <a:ext cx="16459200" cy="2286000"/>
          </a:xfrm>
        </p:spPr>
        <p:txBody>
          <a:bodyPr/>
          <a:lstStyle/>
          <a:p>
            <a:pPr algn="l"/>
            <a:r>
              <a:rPr lang="en-US" smtClean="0">
                <a:latin typeface="Segoe UI Semilight" charset="0"/>
                <a:ea typeface="Segoe UI Semilight" charset="0"/>
                <a:cs typeface="Segoe UI Semilight" charset="0"/>
              </a:rPr>
              <a:t>Balancing</a:t>
            </a:r>
            <a:endParaRPr lang="en-US" dirty="0"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928" y="2071211"/>
            <a:ext cx="19119272" cy="105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0"/>
            <a:ext cx="17743055" cy="134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Complexity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440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" y="1"/>
            <a:ext cx="15773400" cy="2650067"/>
          </a:xfrm>
        </p:spPr>
        <p:txBody>
          <a:bodyPr/>
          <a:lstStyle/>
          <a:p>
            <a:r>
              <a:rPr lang="en-US" sz="9600" dirty="0"/>
              <a:t>VQA: </a:t>
            </a:r>
            <a:r>
              <a:rPr lang="en-US" sz="7200" dirty="0"/>
              <a:t>Visual Question Answering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802108" y="262751"/>
            <a:ext cx="15773400" cy="2650067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spc="-70" baseline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Segoe UI Ligh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dirty="0" err="1">
                <a:solidFill>
                  <a:srgbClr val="0078D7">
                    <a:lumMod val="75000"/>
                  </a:srgbClr>
                </a:solidFill>
                <a:latin typeface="Segoe UI Semilight" charset="0"/>
                <a:ea typeface="Segoe UI Semilight" charset="0"/>
                <a:cs typeface="Segoe UI Semilight" charset="0"/>
                <a:sym typeface="FreightSansLFPro"/>
              </a:rPr>
              <a:t>ExoDataset</a:t>
            </a:r>
            <a:endParaRPr lang="en-US" sz="10667" dirty="0">
              <a:solidFill>
                <a:srgbClr val="0078D7">
                  <a:lumMod val="75000"/>
                </a:srgbClr>
              </a:solidFill>
              <a:latin typeface="Segoe UI Semilight" charset="0"/>
              <a:ea typeface="Segoe UI Semilight" charset="0"/>
              <a:cs typeface="Segoe UI Semilight" charset="0"/>
              <a:sym typeface="FreightSansLFPro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7247"/>
          <a:stretch/>
        </p:blipFill>
        <p:spPr>
          <a:xfrm>
            <a:off x="671512" y="3483803"/>
            <a:ext cx="23171691" cy="52974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2108" y="8814181"/>
            <a:ext cx="756966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267" kern="1200" dirty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t>What color are the dots on the handle of the utensil?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22229" y="8823125"/>
            <a:ext cx="47865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267" kern="1200" dirty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t>Is it raining?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04669" y="8823127"/>
            <a:ext cx="71426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4267" kern="1200" dirty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t>Do children like this object?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999" y="12863360"/>
            <a:ext cx="7130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hangingPunct="1">
              <a:lnSpc>
                <a:spcPct val="100000"/>
              </a:lnSpc>
            </a:pPr>
            <a:r>
              <a:rPr lang="en-US" sz="3200" kern="1200" dirty="0">
                <a:solidFill>
                  <a:srgbClr val="505050"/>
                </a:solidFill>
                <a:latin typeface="Segoe UI"/>
                <a:ea typeface=""/>
                <a:cs typeface=""/>
                <a:sym typeface="FreightSansLFPro"/>
              </a:rPr>
              <a:t>Thanks to Derek Hoiem for this slide.</a:t>
            </a:r>
          </a:p>
        </p:txBody>
      </p:sp>
    </p:spTree>
    <p:extLst>
      <p:ext uri="{BB962C8B-B14F-4D97-AF65-F5344CB8AC3E}">
        <p14:creationId xmlns:p14="http://schemas.microsoft.com/office/powerpoint/2010/main" val="21050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63" y="997195"/>
            <a:ext cx="21945600" cy="2286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VQA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411712" y="265119"/>
            <a:ext cx="7654048" cy="6900477"/>
            <a:chOff x="4277163" y="1363540"/>
            <a:chExt cx="3827024" cy="3450239"/>
          </a:xfrm>
        </p:grpSpPr>
        <p:sp>
          <p:nvSpPr>
            <p:cNvPr id="3" name="Oval 2"/>
            <p:cNvSpPr/>
            <p:nvPr/>
          </p:nvSpPr>
          <p:spPr>
            <a:xfrm>
              <a:off x="4277163" y="1363540"/>
              <a:ext cx="3627588" cy="3450239"/>
            </a:xfrm>
            <a:prstGeom prst="ellipse">
              <a:avLst/>
            </a:prstGeom>
            <a:solidFill>
              <a:srgbClr val="0078D7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  <a:sym typeface="FreightSansLFPro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4708706" y="2028699"/>
              <a:ext cx="3395481" cy="1143000"/>
            </a:xfrm>
            <a:prstGeom prst="rect">
              <a:avLst/>
            </a:prstGeom>
          </p:spPr>
          <p:txBody>
            <a:bodyPr vert="horz" lIns="243840" tIns="121920" rIns="243840" bIns="1219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sz="6400">
                  <a:solidFill>
                    <a:prstClr val="white"/>
                  </a:solidFill>
                  <a:sym typeface="FreightSansLFPro"/>
                </a:rPr>
                <a:t>Vision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606863" y="6620356"/>
            <a:ext cx="7255176" cy="6900477"/>
            <a:chOff x="4810303" y="2783980"/>
            <a:chExt cx="3627588" cy="3450239"/>
          </a:xfrm>
        </p:grpSpPr>
        <p:sp>
          <p:nvSpPr>
            <p:cNvPr id="4" name="Oval 3"/>
            <p:cNvSpPr/>
            <p:nvPr/>
          </p:nvSpPr>
          <p:spPr>
            <a:xfrm>
              <a:off x="4810303" y="2783980"/>
              <a:ext cx="3627588" cy="3450239"/>
            </a:xfrm>
            <a:prstGeom prst="ellipse">
              <a:avLst/>
            </a:prstGeom>
            <a:solidFill>
              <a:srgbClr val="00B050">
                <a:alpha val="4902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  <a:sym typeface="FreightSansLFPro"/>
              </a:endParaRP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5042410" y="4597388"/>
              <a:ext cx="3395481" cy="1143000"/>
            </a:xfrm>
            <a:prstGeom prst="rect">
              <a:avLst/>
            </a:prstGeom>
          </p:spPr>
          <p:txBody>
            <a:bodyPr vert="horz" lIns="243840" tIns="121920" rIns="243840" bIns="1219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sz="6400">
                  <a:solidFill>
                    <a:prstClr val="white"/>
                  </a:solidFill>
                  <a:sym typeface="FreightSansLFPro"/>
                </a:rPr>
                <a:t>Commonsense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309815" y="6347140"/>
            <a:ext cx="9847176" cy="6900477"/>
            <a:chOff x="7011382" y="2073759"/>
            <a:chExt cx="4923588" cy="3450239"/>
          </a:xfrm>
        </p:grpSpPr>
        <p:sp>
          <p:nvSpPr>
            <p:cNvPr id="5" name="Oval 4"/>
            <p:cNvSpPr/>
            <p:nvPr/>
          </p:nvSpPr>
          <p:spPr>
            <a:xfrm>
              <a:off x="7011382" y="2073759"/>
              <a:ext cx="3627588" cy="3450239"/>
            </a:xfrm>
            <a:prstGeom prst="ellipse">
              <a:avLst/>
            </a:prstGeom>
            <a:solidFill>
              <a:srgbClr val="FFFF00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  <a:sym typeface="FreightSansLFPro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8539489" y="3558801"/>
              <a:ext cx="3395481" cy="1143000"/>
            </a:xfrm>
            <a:prstGeom prst="rect">
              <a:avLst/>
            </a:prstGeom>
          </p:spPr>
          <p:txBody>
            <a:bodyPr vert="horz" lIns="243840" tIns="121920" rIns="243840" bIns="1219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sz="6400" smtClean="0">
                  <a:solidFill>
                    <a:srgbClr val="FF0000"/>
                  </a:solidFill>
                  <a:sym typeface="FreightSansLFPro"/>
                </a:rPr>
                <a:t>Reasoning</a:t>
              </a:r>
              <a:endParaRPr sz="6400">
                <a:solidFill>
                  <a:srgbClr val="FF0000"/>
                </a:solidFill>
                <a:sym typeface="FreightSansLFPro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309771" y="265122"/>
            <a:ext cx="9078187" cy="6900477"/>
            <a:chOff x="6145336" y="498598"/>
            <a:chExt cx="4539093" cy="3450239"/>
          </a:xfrm>
        </p:grpSpPr>
        <p:sp>
          <p:nvSpPr>
            <p:cNvPr id="6" name="Oval 5"/>
            <p:cNvSpPr/>
            <p:nvPr/>
          </p:nvSpPr>
          <p:spPr>
            <a:xfrm>
              <a:off x="6145336" y="498598"/>
              <a:ext cx="3627588" cy="345023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86" hangingPunct="1">
                <a:lnSpc>
                  <a:spcPct val="100000"/>
                </a:lnSpc>
              </a:pPr>
              <a:endParaRPr lang="en-US" sz="4800" kern="1200">
                <a:gradFill>
                  <a:gsLst>
                    <a:gs pos="0">
                      <a:srgbClr val="00188F"/>
                    </a:gs>
                    <a:gs pos="100000">
                      <a:srgbClr val="00188F"/>
                    </a:gs>
                  </a:gsLst>
                  <a:lin ang="16200000" scaled="0"/>
                </a:gradFill>
                <a:sym typeface="FreightSansLFPro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7288948" y="792039"/>
              <a:ext cx="3395481" cy="1143000"/>
            </a:xfrm>
            <a:prstGeom prst="rect">
              <a:avLst/>
            </a:prstGeom>
          </p:spPr>
          <p:txBody>
            <a:bodyPr vert="horz" lIns="243840" tIns="121920" rIns="243840" bIns="121920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lang="en-US" sz="4000" kern="1200" spc="-70" baseline="0" dirty="0">
                  <a:gradFill>
                    <a:gsLst>
                      <a:gs pos="125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latin typeface="Segoe UI Ligh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sz="6400">
                  <a:solidFill>
                    <a:prstClr val="white"/>
                  </a:solidFill>
                  <a:sym typeface="FreightSansLFPro"/>
                </a:rPr>
                <a:t>Language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10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07396 -0.148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7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03489 0.17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28945 -0.07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66" y="-3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16133 0.0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485" y="0"/>
            <a:ext cx="20434040" cy="1371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76977" y="275765"/>
            <a:ext cx="6942926" cy="1184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7000">
                <a:solidFill>
                  <a:srgbClr val="DCDEE0">
                    <a:lumMod val="10000"/>
                  </a:srgbClr>
                </a:solidFill>
                <a:latin typeface="Segoe UI Semilight" charset="0"/>
                <a:ea typeface="Segoe UI Semilight" charset="0"/>
                <a:cs typeface="Segoe UI Semilight" charset="0"/>
                <a:sym typeface="FreightSansLFPro"/>
              </a:rPr>
              <a:t>Clever </a:t>
            </a:r>
            <a:r>
              <a:rPr lang="en-US" sz="7000" smtClean="0">
                <a:solidFill>
                  <a:srgbClr val="DCDEE0">
                    <a:lumMod val="10000"/>
                  </a:srgbClr>
                </a:solidFill>
                <a:latin typeface="Segoe UI Semilight" charset="0"/>
                <a:ea typeface="Segoe UI Semilight" charset="0"/>
                <a:cs typeface="Segoe UI Semilight" charset="0"/>
                <a:sym typeface="FreightSansLFPro"/>
              </a:rPr>
              <a:t>Hans, 1907</a:t>
            </a:r>
            <a:endParaRPr lang="en-US" sz="7000">
              <a:solidFill>
                <a:srgbClr val="DCDEE0">
                  <a:lumMod val="10000"/>
                </a:srgbClr>
              </a:solidFill>
              <a:latin typeface="Segoe UI Semilight" charset="0"/>
              <a:ea typeface="Segoe UI Semilight" charset="0"/>
              <a:cs typeface="Segoe UI Semilight" charset="0"/>
              <a:sym typeface="FreightSansLFPro"/>
            </a:endParaRPr>
          </a:p>
        </p:txBody>
      </p:sp>
    </p:spTree>
    <p:extLst>
      <p:ext uri="{BB962C8B-B14F-4D97-AF65-F5344CB8AC3E}">
        <p14:creationId xmlns:p14="http://schemas.microsoft.com/office/powerpoint/2010/main" val="20901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7723" y="2905271"/>
            <a:ext cx="5088090" cy="60612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11" y="2905271"/>
            <a:ext cx="5428486" cy="5711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153" y="4648938"/>
            <a:ext cx="6669310" cy="508452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978166" y="9733461"/>
            <a:ext cx="12974140" cy="1858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The representation and matching of pictorial structures</a:t>
            </a:r>
            <a:r>
              <a:rPr lang="en-US" sz="4000" dirty="0"/>
              <a:t>, </a:t>
            </a:r>
            <a:r>
              <a:rPr lang="en-US" sz="4000" dirty="0" err="1"/>
              <a:t>Fischler</a:t>
            </a:r>
            <a:r>
              <a:rPr lang="en-US" sz="4000" dirty="0"/>
              <a:t> and </a:t>
            </a:r>
            <a:r>
              <a:rPr lang="en-US" sz="4000" dirty="0" err="1"/>
              <a:t>Elschlager</a:t>
            </a:r>
            <a:r>
              <a:rPr lang="en-US" sz="4000" dirty="0"/>
              <a:t>, 1973 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94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8"/>
          <p:cNvSpPr txBox="1">
            <a:spLocks/>
          </p:cNvSpPr>
          <p:nvPr/>
        </p:nvSpPr>
        <p:spPr>
          <a:xfrm>
            <a:off x="1682418" y="3944144"/>
            <a:ext cx="21689646" cy="462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215" rtl="0" eaLnBrk="1" latinLnBrk="0" hangingPunct="1">
              <a:spcBef>
                <a:spcPct val="0"/>
              </a:spcBef>
              <a:buNone/>
              <a:defRPr sz="10667" kern="1200" spc="-187" baseline="0"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sz="9600" b="0" i="0" u="none" strike="noStrike" kern="1200" cap="none" spc="-187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Segoe UI Light"/>
                <a:ea typeface=""/>
                <a:cs typeface=""/>
                <a:sym typeface="FreightSansLFPro Medium"/>
              </a:rPr>
              <a:t>CLEVR: </a:t>
            </a:r>
            <a:r>
              <a:rPr lang="en-US" sz="6000" kern="0" spc="0" dirty="0">
                <a:solidFill>
                  <a:schemeClr val="accent1">
                    <a:lumMod val="75000"/>
                  </a:scheme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Compositional Language and Elementary Visual Reasoning</a:t>
            </a:r>
            <a:endParaRPr kumimoji="0" lang="en-US" sz="9600" b="0" i="0" u="none" strike="noStrike" kern="1200" cap="none" spc="-187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Segoe UI Light"/>
              <a:ea typeface=""/>
              <a:cs typeface=""/>
              <a:sym typeface="FreightSansLFPro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3613" y="12134028"/>
            <a:ext cx="4500546" cy="129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Justin Johnson, Stanford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613" y="8573294"/>
            <a:ext cx="3560733" cy="356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675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9517" y="722385"/>
            <a:ext cx="14242473" cy="93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dirty="0" smtClean="0">
                <a:solidFill>
                  <a:srgbClr val="222222"/>
                </a:solidFill>
                <a:latin typeface="Segoe UI Semilight" charset="0"/>
                <a:ea typeface="Segoe UI Semilight" charset="0"/>
                <a:cs typeface="Segoe UI Semilight" charset="0"/>
              </a:rPr>
              <a:t>What is the man wearing on his face?</a:t>
            </a:r>
            <a:endParaRPr lang="en-US" sz="5400" dirty="0"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17" y="2061322"/>
            <a:ext cx="7507547" cy="10490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637" y="2061322"/>
            <a:ext cx="12090400" cy="906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575637" y="11324115"/>
            <a:ext cx="7521865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dirty="0" smtClean="0">
                <a:solidFill>
                  <a:srgbClr val="222222"/>
                </a:solidFill>
                <a:latin typeface="Segoe UI Semilight" charset="0"/>
                <a:ea typeface="Segoe UI Semilight" charset="0"/>
                <a:cs typeface="Segoe UI Semilight" charset="0"/>
              </a:rPr>
              <a:t>Is the plate white?</a:t>
            </a:r>
            <a:endParaRPr lang="en-US" sz="5400" dirty="0">
              <a:latin typeface="Segoe UI Semilight" charset="0"/>
              <a:ea typeface="Segoe UI Semilight" charset="0"/>
              <a:cs typeface="Segoe UI Semi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2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981" y="3415553"/>
            <a:ext cx="10331372" cy="68875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5155" y="791881"/>
            <a:ext cx="23956829" cy="12036612"/>
            <a:chOff x="-1156445" y="738094"/>
            <a:chExt cx="25217715" cy="126701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5041153"/>
              <a:ext cx="6096000" cy="4064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738094"/>
              <a:ext cx="6096000" cy="4064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762000"/>
              <a:ext cx="6096000" cy="4064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762000"/>
              <a:ext cx="6096000" cy="406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376" y="738094"/>
              <a:ext cx="6096000" cy="4064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5053106"/>
              <a:ext cx="6096000" cy="4064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5041153"/>
              <a:ext cx="6096000" cy="4064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5270" y="5041153"/>
              <a:ext cx="6096000" cy="4064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9344212"/>
              <a:ext cx="6096000" cy="4064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9344212"/>
              <a:ext cx="6096000" cy="406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9344212"/>
              <a:ext cx="6096000" cy="4064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5270" y="9344212"/>
              <a:ext cx="6096000" cy="40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6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5000" y="5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15155" y="791881"/>
            <a:ext cx="23956829" cy="12036612"/>
            <a:chOff x="-1156445" y="738094"/>
            <a:chExt cx="25217715" cy="126701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5041153"/>
              <a:ext cx="6096000" cy="4064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738094"/>
              <a:ext cx="6096000" cy="4064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762000"/>
              <a:ext cx="6096000" cy="4064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762000"/>
              <a:ext cx="6096000" cy="4064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38376" y="738094"/>
              <a:ext cx="6096000" cy="4064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5053106"/>
              <a:ext cx="6096000" cy="4064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5041153"/>
              <a:ext cx="6096000" cy="4064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5270" y="5041153"/>
              <a:ext cx="6096000" cy="4064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6445" y="9344212"/>
              <a:ext cx="6096000" cy="40640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460" y="9344212"/>
              <a:ext cx="6096000" cy="406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65" y="9344212"/>
              <a:ext cx="6096000" cy="4064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5270" y="9344212"/>
              <a:ext cx="6096000" cy="40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30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477" y="3597"/>
            <a:ext cx="20600894" cy="137124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4586" y="367020"/>
            <a:ext cx="16746071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>
                <a:solidFill>
                  <a:srgbClr val="F3F4F9"/>
                </a:solidFill>
                <a:latin typeface="Segoe UI" charset="0"/>
                <a:ea typeface="Segoe UI" charset="0"/>
                <a:cs typeface="Segoe UI" charset="0"/>
                <a:sym typeface="FreightSansLFPro"/>
              </a:rPr>
              <a:t>There is a rubber object that is behind the yellow rubber cube; does it have the same size as the large green object? </a:t>
            </a:r>
          </a:p>
        </p:txBody>
      </p:sp>
    </p:spTree>
    <p:extLst>
      <p:ext uri="{BB962C8B-B14F-4D97-AF65-F5344CB8AC3E}">
        <p14:creationId xmlns:p14="http://schemas.microsoft.com/office/powerpoint/2010/main" val="171459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5088" y="623849"/>
            <a:ext cx="17788128" cy="8298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Q: Are there an </a:t>
            </a:r>
            <a:r>
              <a:rPr lang="en-US" sz="5400" dirty="0">
                <a:solidFill>
                  <a:srgbClr val="0365C0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equal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 number of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large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 things and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metal spheres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? </a:t>
            </a:r>
            <a:endParaRPr lang="en-US" sz="5400" dirty="0" smtClean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endParaRPr lang="en-US" sz="5400" dirty="0" smtClean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r>
              <a:rPr lang="en-US" sz="5400" dirty="0" smtClean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Q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: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What size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is the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cylinder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 </a:t>
            </a:r>
            <a:r>
              <a:rPr lang="en-US" sz="5400" dirty="0">
                <a:solidFill>
                  <a:srgbClr val="00882B">
                    <a:lumMod val="75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that is left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of the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brown metal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thing that </a:t>
            </a:r>
            <a:r>
              <a:rPr lang="en-US" sz="5400" dirty="0">
                <a:solidFill>
                  <a:srgbClr val="00882B">
                    <a:lumMod val="75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is left of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the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big sphere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? </a:t>
            </a:r>
            <a:endParaRPr lang="en-US" sz="5400" dirty="0" smtClean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endParaRPr lang="en-US" sz="5400" dirty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r>
              <a:rPr lang="en-US" sz="5400" dirty="0" smtClean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Q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: There is a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sphere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 with the </a:t>
            </a:r>
            <a:r>
              <a:rPr lang="en-US" sz="5400" dirty="0">
                <a:solidFill>
                  <a:srgbClr val="0365C0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same size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as the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metal cube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; is it </a:t>
            </a:r>
            <a:r>
              <a:rPr lang="en-US" sz="5400" dirty="0">
                <a:solidFill>
                  <a:srgbClr val="0365C0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made of the same material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as the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small red sphere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? </a:t>
            </a:r>
            <a:endParaRPr lang="en-US" sz="5400" dirty="0" smtClean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endParaRPr lang="en-US" sz="5400" dirty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  <a:p>
            <a:pPr algn="l"/>
            <a:r>
              <a:rPr lang="en-US" sz="5400" dirty="0" smtClean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Q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: </a:t>
            </a:r>
            <a:r>
              <a:rPr lang="en-US" sz="5400" dirty="0">
                <a:solidFill>
                  <a:srgbClr val="C82506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How many 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objects </a:t>
            </a:r>
            <a:r>
              <a:rPr lang="en-US" sz="5400" dirty="0">
                <a:solidFill>
                  <a:srgbClr val="773F9B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are either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small cylinders </a:t>
            </a:r>
            <a:r>
              <a:rPr lang="en-US" sz="5400" dirty="0">
                <a:solidFill>
                  <a:srgbClr val="773F9B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or </a:t>
            </a:r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metal</a:t>
            </a:r>
            <a:r>
              <a:rPr lang="en-US" sz="5400" dirty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 things?</a:t>
            </a:r>
          </a:p>
        </p:txBody>
      </p:sp>
      <p:sp>
        <p:nvSpPr>
          <p:cNvPr id="4" name="Rectangle 3"/>
          <p:cNvSpPr/>
          <p:nvPr/>
        </p:nvSpPr>
        <p:spPr>
          <a:xfrm>
            <a:off x="9668256" y="10147363"/>
            <a:ext cx="14715744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DE6A10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attribute identification</a:t>
            </a:r>
            <a:r>
              <a:rPr lang="en-US" sz="5400" dirty="0">
                <a:solidFill>
                  <a:srgbClr val="53585F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,</a:t>
            </a:r>
            <a:r>
              <a:rPr lang="en-US" sz="5400" dirty="0">
                <a:latin typeface="FreightSansLFPro"/>
                <a:ea typeface="FreightSansLFPro"/>
                <a:cs typeface="FreightSansLFPro"/>
                <a:sym typeface="FreightSansLFPro"/>
              </a:rPr>
              <a:t> </a:t>
            </a:r>
            <a:r>
              <a:rPr lang="en-US" sz="5400" dirty="0">
                <a:solidFill>
                  <a:srgbClr val="C82506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counting</a:t>
            </a:r>
            <a:r>
              <a:rPr lang="en-US" sz="5400" dirty="0">
                <a:solidFill>
                  <a:srgbClr val="53585F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,</a:t>
            </a:r>
            <a:r>
              <a:rPr lang="en-US" sz="5400" dirty="0">
                <a:latin typeface="FreightSansLFPro"/>
                <a:ea typeface="FreightSansLFPro"/>
                <a:cs typeface="FreightSansLFPro"/>
                <a:sym typeface="FreightSansLFPro"/>
              </a:rPr>
              <a:t> </a:t>
            </a:r>
            <a:r>
              <a:rPr lang="en-US" sz="5400" dirty="0">
                <a:solidFill>
                  <a:srgbClr val="0365C0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comparison</a:t>
            </a:r>
            <a:r>
              <a:rPr lang="en-US" sz="5400" dirty="0">
                <a:solidFill>
                  <a:srgbClr val="53585F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,</a:t>
            </a:r>
            <a:r>
              <a:rPr lang="en-US" sz="5400" dirty="0">
                <a:latin typeface="FreightSansLFPro"/>
                <a:ea typeface="FreightSansLFPro"/>
                <a:cs typeface="FreightSansLFPro"/>
                <a:sym typeface="FreightSansLFPro"/>
              </a:rPr>
              <a:t> </a:t>
            </a:r>
            <a:r>
              <a:rPr lang="en-US" sz="5400" dirty="0">
                <a:solidFill>
                  <a:srgbClr val="00882B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multiple attention</a:t>
            </a:r>
            <a:r>
              <a:rPr lang="en-US" sz="5400" dirty="0" smtClean="0">
                <a:solidFill>
                  <a:srgbClr val="53585F">
                    <a:lumMod val="5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, </a:t>
            </a:r>
            <a:r>
              <a:rPr lang="en-US" sz="5400" dirty="0">
                <a:solidFill>
                  <a:srgbClr val="773F9B"/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logical operations</a:t>
            </a:r>
          </a:p>
        </p:txBody>
      </p:sp>
    </p:spTree>
    <p:extLst>
      <p:ext uri="{BB962C8B-B14F-4D97-AF65-F5344CB8AC3E}">
        <p14:creationId xmlns:p14="http://schemas.microsoft.com/office/powerpoint/2010/main" val="15824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/>
          <p:cNvSpPr/>
          <p:nvPr/>
        </p:nvSpPr>
        <p:spPr>
          <a:xfrm flipH="1">
            <a:off x="2821577" y="2873058"/>
            <a:ext cx="19097896" cy="9719537"/>
          </a:xfrm>
          <a:prstGeom prst="rect">
            <a:avLst/>
          </a:prstGeom>
          <a:solidFill>
            <a:srgbClr val="F3F4F9"/>
          </a:solidFill>
          <a:ln w="571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defTabSz="965535" hangingPunct="1">
              <a:lnSpc>
                <a:spcPct val="100000"/>
              </a:lnSpc>
              <a:defRPr/>
            </a:pPr>
            <a:endParaRPr lang="en-US" sz="4000" kern="1200" dirty="0" smtClean="0">
              <a:solidFill>
                <a:prstClr val="white"/>
              </a:solidFill>
              <a:latin typeface="Calibri" panose="020F0502020204030204"/>
              <a:ea typeface=""/>
              <a:cs typeface=""/>
              <a:sym typeface="FreightSansLFPro"/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flipV="1">
            <a:off x="8776453" y="6891540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3" name="TextBox 122"/>
          <p:cNvSpPr txBox="1"/>
          <p:nvPr/>
        </p:nvSpPr>
        <p:spPr>
          <a:xfrm>
            <a:off x="9553740" y="6524509"/>
            <a:ext cx="1581372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l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709427" y="6293841"/>
            <a:ext cx="1649151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732017" y="6820367"/>
            <a:ext cx="1626561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cxnSp>
        <p:nvCxnSpPr>
          <p:cNvPr id="126" name="Straight Arrow Connector 125"/>
          <p:cNvCxnSpPr/>
          <p:nvPr/>
        </p:nvCxnSpPr>
        <p:spPr>
          <a:xfrm flipV="1">
            <a:off x="8769462" y="8931563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9546749" y="8333928"/>
            <a:ext cx="2010613" cy="120032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l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yes/no</a:t>
            </a:r>
          </a:p>
          <a:p>
            <a:pPr algn="l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ED7D31"/>
                </a:solidFill>
                <a:latin typeface="Calibri" panose="020F0502020204030204"/>
                <a:ea typeface=""/>
                <a:cs typeface=""/>
                <a:sym typeface="FreightSansLFPro"/>
              </a:rPr>
              <a:t>number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18053" y="8621042"/>
            <a:ext cx="1833534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cxnSp>
        <p:nvCxnSpPr>
          <p:cNvPr id="129" name="Straight Arrow Connector 128"/>
          <p:cNvCxnSpPr/>
          <p:nvPr/>
        </p:nvCxnSpPr>
        <p:spPr>
          <a:xfrm flipV="1">
            <a:off x="5246836" y="8950140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0" name="Straight Arrow Connector 129"/>
          <p:cNvCxnSpPr/>
          <p:nvPr/>
        </p:nvCxnSpPr>
        <p:spPr>
          <a:xfrm flipV="1">
            <a:off x="8776453" y="4776298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1" name="TextBox 130"/>
          <p:cNvSpPr txBox="1"/>
          <p:nvPr/>
        </p:nvSpPr>
        <p:spPr>
          <a:xfrm>
            <a:off x="9553740" y="4410695"/>
            <a:ext cx="1581372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l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cxnSp>
        <p:nvCxnSpPr>
          <p:cNvPr id="136" name="Straight Arrow Connector 135"/>
          <p:cNvCxnSpPr/>
          <p:nvPr/>
        </p:nvCxnSpPr>
        <p:spPr>
          <a:xfrm flipV="1">
            <a:off x="5253827" y="6670547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7" name="Straight Arrow Connector 136"/>
          <p:cNvCxnSpPr/>
          <p:nvPr/>
        </p:nvCxnSpPr>
        <p:spPr>
          <a:xfrm flipV="1">
            <a:off x="5253827" y="7158477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8" name="TextBox 137"/>
          <p:cNvSpPr txBox="1"/>
          <p:nvPr/>
        </p:nvSpPr>
        <p:spPr>
          <a:xfrm>
            <a:off x="3709427" y="4126098"/>
            <a:ext cx="1649151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5B9BD5"/>
                </a:solidFill>
                <a:latin typeface="Calibri" panose="020F0502020204030204"/>
                <a:ea typeface=""/>
                <a:cs typeface=""/>
                <a:sym typeface="FreightSansLFPro"/>
              </a:rPr>
              <a:t>value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732017" y="4722862"/>
            <a:ext cx="1626561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>
                <a:solidFill>
                  <a:srgbClr val="70AD47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objects</a:t>
            </a:r>
          </a:p>
        </p:txBody>
      </p:sp>
      <p:cxnSp>
        <p:nvCxnSpPr>
          <p:cNvPr id="140" name="Straight Arrow Connector 139"/>
          <p:cNvCxnSpPr/>
          <p:nvPr/>
        </p:nvCxnSpPr>
        <p:spPr>
          <a:xfrm flipV="1">
            <a:off x="5253827" y="4502804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1" name="Straight Arrow Connector 140"/>
          <p:cNvCxnSpPr/>
          <p:nvPr/>
        </p:nvCxnSpPr>
        <p:spPr>
          <a:xfrm flipV="1">
            <a:off x="5253827" y="5060972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AD47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6" name="TextBox 145"/>
          <p:cNvSpPr txBox="1"/>
          <p:nvPr/>
        </p:nvSpPr>
        <p:spPr>
          <a:xfrm>
            <a:off x="853621" y="630828"/>
            <a:ext cx="10485543" cy="132343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l" defTabSz="965535" hangingPunct="1">
              <a:lnSpc>
                <a:spcPct val="100000"/>
              </a:lnSpc>
            </a:pPr>
            <a:r>
              <a:rPr lang="en-US" sz="8000" kern="1200" dirty="0">
                <a:solidFill>
                  <a:prstClr val="black"/>
                </a:solidFill>
                <a:latin typeface="Segoe UI Semilight" charset="0"/>
                <a:ea typeface="Segoe UI Semilight" charset="0"/>
                <a:cs typeface="Segoe UI Semilight" charset="0"/>
                <a:sym typeface="FreightSansLFPro"/>
              </a:rPr>
              <a:t>CLEVR </a:t>
            </a:r>
            <a:r>
              <a:rPr lang="en-US" sz="8000" kern="1200" smtClean="0">
                <a:solidFill>
                  <a:prstClr val="black"/>
                </a:solidFill>
                <a:latin typeface="Segoe UI Semilight" charset="0"/>
                <a:ea typeface="Segoe UI Semilight" charset="0"/>
                <a:cs typeface="Segoe UI Semilight" charset="0"/>
                <a:sym typeface="FreightSansLFPro"/>
              </a:rPr>
              <a:t>function catalog</a:t>
            </a:r>
            <a:endParaRPr lang="en-US" sz="8000" kern="1200" dirty="0">
              <a:solidFill>
                <a:prstClr val="black"/>
              </a:solidFill>
              <a:latin typeface="Segoe UI Semilight" charset="0"/>
              <a:ea typeface="Segoe UI Semilight" charset="0"/>
              <a:cs typeface="Segoe UI Semilight" charset="0"/>
              <a:sym typeface="FreightSansLFPro"/>
            </a:endParaRPr>
          </a:p>
        </p:txBody>
      </p:sp>
      <p:grpSp>
        <p:nvGrpSpPr>
          <p:cNvPr id="185" name="Group 184"/>
          <p:cNvGrpSpPr/>
          <p:nvPr/>
        </p:nvGrpSpPr>
        <p:grpSpPr>
          <a:xfrm>
            <a:off x="12943017" y="5941233"/>
            <a:ext cx="8269622" cy="1217244"/>
            <a:chOff x="12009238" y="5728750"/>
            <a:chExt cx="8269622" cy="1217244"/>
          </a:xfrm>
        </p:grpSpPr>
        <p:sp>
          <p:nvSpPr>
            <p:cNvPr id="143" name="TextBox 142"/>
            <p:cNvSpPr txBox="1"/>
            <p:nvPr/>
          </p:nvSpPr>
          <p:spPr>
            <a:xfrm>
              <a:off x="12028511" y="6299663"/>
              <a:ext cx="2012626" cy="64633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ED7D31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number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2009238" y="5728750"/>
              <a:ext cx="2011595" cy="646331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ED7D31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number</a:t>
              </a: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13968334" y="6105456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13968334" y="6626887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8" name="Pentagon 147"/>
            <p:cNvSpPr/>
            <p:nvPr/>
          </p:nvSpPr>
          <p:spPr>
            <a:xfrm>
              <a:off x="14908544" y="5838877"/>
              <a:ext cx="2543415" cy="1042880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571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Equal</a:t>
              </a:r>
            </a:p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Less / More</a:t>
              </a:r>
            </a:p>
          </p:txBody>
        </p:sp>
        <p:cxnSp>
          <p:nvCxnSpPr>
            <p:cNvPr id="149" name="Straight Arrow Connector 148"/>
            <p:cNvCxnSpPr/>
            <p:nvPr/>
          </p:nvCxnSpPr>
          <p:spPr>
            <a:xfrm flipV="1">
              <a:off x="17490960" y="6347715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0" name="TextBox 149"/>
            <p:cNvSpPr txBox="1"/>
            <p:nvPr/>
          </p:nvSpPr>
          <p:spPr>
            <a:xfrm>
              <a:off x="18268247" y="5986801"/>
              <a:ext cx="2010613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yes/no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13329320" y="4261596"/>
            <a:ext cx="7854926" cy="1200493"/>
            <a:chOff x="12423934" y="4255841"/>
            <a:chExt cx="7854926" cy="1200493"/>
          </a:xfrm>
        </p:grpSpPr>
        <p:sp>
          <p:nvSpPr>
            <p:cNvPr id="151" name="Pentagon 150"/>
            <p:cNvSpPr/>
            <p:nvPr/>
          </p:nvSpPr>
          <p:spPr>
            <a:xfrm>
              <a:off x="14908544" y="4400523"/>
              <a:ext cx="2543415" cy="1042090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571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Equal</a:t>
              </a:r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 flipV="1">
              <a:off x="17490960" y="4895615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44546A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3" name="TextBox 152"/>
            <p:cNvSpPr txBox="1"/>
            <p:nvPr/>
          </p:nvSpPr>
          <p:spPr>
            <a:xfrm>
              <a:off x="18268247" y="4556415"/>
              <a:ext cx="2010613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yes/no</a:t>
              </a: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12423934" y="4255841"/>
              <a:ext cx="1649151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value</a:t>
              </a:r>
            </a:p>
          </p:txBody>
        </p:sp>
        <p:cxnSp>
          <p:nvCxnSpPr>
            <p:cNvPr id="155" name="Straight Arrow Connector 154"/>
            <p:cNvCxnSpPr/>
            <p:nvPr/>
          </p:nvCxnSpPr>
          <p:spPr>
            <a:xfrm flipV="1">
              <a:off x="13968334" y="4618058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56" name="TextBox 155"/>
            <p:cNvSpPr txBox="1"/>
            <p:nvPr/>
          </p:nvSpPr>
          <p:spPr>
            <a:xfrm>
              <a:off x="12423934" y="4810002"/>
              <a:ext cx="1649151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value</a:t>
              </a:r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 flipV="1">
              <a:off x="13968334" y="5186708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58" name="Pentagon 157"/>
          <p:cNvSpPr/>
          <p:nvPr/>
        </p:nvSpPr>
        <p:spPr>
          <a:xfrm>
            <a:off x="6187046" y="8420637"/>
            <a:ext cx="2543415" cy="1042880"/>
          </a:xfrm>
          <a:prstGeom prst="homePlate">
            <a:avLst>
              <a:gd name="adj" fmla="val 39873"/>
            </a:avLst>
          </a:prstGeom>
          <a:solidFill>
            <a:srgbClr val="44546A">
              <a:lumMod val="40000"/>
              <a:lumOff val="60000"/>
            </a:srgbClr>
          </a:solidFill>
          <a:ln w="5715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65535" hangingPunct="1">
              <a:lnSpc>
                <a:spcPct val="100000"/>
              </a:lnSpc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Exist</a:t>
            </a:r>
          </a:p>
          <a:p>
            <a:pPr algn="l" defTabSz="965535" hangingPunct="1">
              <a:lnSpc>
                <a:spcPct val="100000"/>
              </a:lnSpc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Count</a:t>
            </a:r>
          </a:p>
        </p:txBody>
      </p:sp>
      <p:sp>
        <p:nvSpPr>
          <p:cNvPr id="159" name="Pentagon 158"/>
          <p:cNvSpPr/>
          <p:nvPr/>
        </p:nvSpPr>
        <p:spPr>
          <a:xfrm>
            <a:off x="6194037" y="6379909"/>
            <a:ext cx="2543415" cy="1042880"/>
          </a:xfrm>
          <a:prstGeom prst="homePlate">
            <a:avLst>
              <a:gd name="adj" fmla="val 39873"/>
            </a:avLst>
          </a:prstGeom>
          <a:solidFill>
            <a:srgbClr val="44546A">
              <a:lumMod val="40000"/>
              <a:lumOff val="60000"/>
            </a:srgbClr>
          </a:solidFill>
          <a:ln w="5715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65535" hangingPunct="1">
              <a:lnSpc>
                <a:spcPct val="100000"/>
              </a:lnSpc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And</a:t>
            </a:r>
            <a:b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</a:b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Or</a:t>
            </a:r>
          </a:p>
        </p:txBody>
      </p:sp>
      <p:sp>
        <p:nvSpPr>
          <p:cNvPr id="160" name="Pentagon 159"/>
          <p:cNvSpPr/>
          <p:nvPr/>
        </p:nvSpPr>
        <p:spPr>
          <a:xfrm>
            <a:off x="6194037" y="4281967"/>
            <a:ext cx="2543415" cy="1042880"/>
          </a:xfrm>
          <a:prstGeom prst="homePlate">
            <a:avLst>
              <a:gd name="adj" fmla="val 39873"/>
            </a:avLst>
          </a:prstGeom>
          <a:solidFill>
            <a:srgbClr val="44546A">
              <a:lumMod val="40000"/>
              <a:lumOff val="60000"/>
            </a:srgbClr>
          </a:solidFill>
          <a:ln w="5715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65535" hangingPunct="1">
              <a:lnSpc>
                <a:spcPct val="100000"/>
              </a:lnSpc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Filter &lt;attr&gt;</a:t>
            </a:r>
          </a:p>
        </p:txBody>
      </p:sp>
      <p:grpSp>
        <p:nvGrpSpPr>
          <p:cNvPr id="180" name="Group 179"/>
          <p:cNvGrpSpPr/>
          <p:nvPr/>
        </p:nvGrpSpPr>
        <p:grpSpPr>
          <a:xfrm>
            <a:off x="13187646" y="10476699"/>
            <a:ext cx="8024993" cy="700344"/>
            <a:chOff x="12253867" y="9580324"/>
            <a:chExt cx="8024993" cy="700344"/>
          </a:xfrm>
        </p:grpSpPr>
        <p:cxnSp>
          <p:nvCxnSpPr>
            <p:cNvPr id="161" name="Straight Arrow Connector 160"/>
            <p:cNvCxnSpPr/>
            <p:nvPr/>
          </p:nvCxnSpPr>
          <p:spPr>
            <a:xfrm flipV="1">
              <a:off x="17490960" y="9943711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2" name="TextBox 161"/>
            <p:cNvSpPr txBox="1"/>
            <p:nvPr/>
          </p:nvSpPr>
          <p:spPr>
            <a:xfrm>
              <a:off x="18268247" y="9580324"/>
              <a:ext cx="2010613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30A0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12253867" y="9634336"/>
              <a:ext cx="1819224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AD47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objects</a:t>
              </a:r>
            </a:p>
          </p:txBody>
        </p:sp>
        <p:cxnSp>
          <p:nvCxnSpPr>
            <p:cNvPr id="164" name="Straight Arrow Connector 163"/>
            <p:cNvCxnSpPr/>
            <p:nvPr/>
          </p:nvCxnSpPr>
          <p:spPr>
            <a:xfrm flipV="1">
              <a:off x="13968334" y="9971528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65" name="Pentagon 164"/>
            <p:cNvSpPr/>
            <p:nvPr/>
          </p:nvSpPr>
          <p:spPr>
            <a:xfrm>
              <a:off x="14908544" y="9678294"/>
              <a:ext cx="2543415" cy="563983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571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Unique</a:t>
              </a:r>
              <a:endPara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13357713" y="8778159"/>
            <a:ext cx="7854926" cy="1219396"/>
            <a:chOff x="12423934" y="8085287"/>
            <a:chExt cx="7854926" cy="1219396"/>
          </a:xfrm>
        </p:grpSpPr>
        <p:cxnSp>
          <p:nvCxnSpPr>
            <p:cNvPr id="132" name="Straight Arrow Connector 131"/>
            <p:cNvCxnSpPr/>
            <p:nvPr/>
          </p:nvCxnSpPr>
          <p:spPr>
            <a:xfrm flipV="1">
              <a:off x="17490960" y="8762145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18268247" y="8431493"/>
              <a:ext cx="2010613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AD47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objects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2446524" y="8658351"/>
              <a:ext cx="1626561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30A0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</a:t>
              </a:r>
            </a:p>
          </p:txBody>
        </p:sp>
        <p:cxnSp>
          <p:nvCxnSpPr>
            <p:cNvPr id="135" name="Straight Arrow Connector 134"/>
            <p:cNvCxnSpPr/>
            <p:nvPr/>
          </p:nvCxnSpPr>
          <p:spPr>
            <a:xfrm flipV="1">
              <a:off x="13968334" y="9010032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7" name="Pentagon 146"/>
            <p:cNvSpPr/>
            <p:nvPr/>
          </p:nvSpPr>
          <p:spPr>
            <a:xfrm>
              <a:off x="14908544" y="8239940"/>
              <a:ext cx="2543415" cy="1042090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571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Relate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2423934" y="8085287"/>
              <a:ext cx="1649151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value</a:t>
              </a:r>
            </a:p>
          </p:txBody>
        </p:sp>
        <p:cxnSp>
          <p:nvCxnSpPr>
            <p:cNvPr id="167" name="Straight Arrow Connector 166"/>
            <p:cNvCxnSpPr/>
            <p:nvPr/>
          </p:nvCxnSpPr>
          <p:spPr>
            <a:xfrm flipV="1">
              <a:off x="13968334" y="8463551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168" name="Straight Arrow Connector 167"/>
          <p:cNvCxnSpPr/>
          <p:nvPr/>
        </p:nvCxnSpPr>
        <p:spPr>
          <a:xfrm flipV="1">
            <a:off x="8737963" y="10719793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69" name="TextBox 168"/>
          <p:cNvSpPr txBox="1"/>
          <p:nvPr/>
        </p:nvSpPr>
        <p:spPr>
          <a:xfrm>
            <a:off x="3693527" y="10389673"/>
            <a:ext cx="1626561" cy="64633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r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7030A0"/>
                </a:solidFill>
                <a:latin typeface="Calibri" panose="020F0502020204030204"/>
                <a:ea typeface=""/>
                <a:cs typeface=""/>
                <a:sym typeface="FreightSansLFPro"/>
              </a:rPr>
              <a:t>object</a:t>
            </a:r>
          </a:p>
        </p:txBody>
      </p:sp>
      <p:cxnSp>
        <p:nvCxnSpPr>
          <p:cNvPr id="170" name="Straight Arrow Connector 169"/>
          <p:cNvCxnSpPr/>
          <p:nvPr/>
        </p:nvCxnSpPr>
        <p:spPr>
          <a:xfrm flipV="1">
            <a:off x="5215337" y="10741353"/>
            <a:ext cx="881056" cy="7775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1" name="Pentagon 170"/>
          <p:cNvSpPr/>
          <p:nvPr/>
        </p:nvSpPr>
        <p:spPr>
          <a:xfrm>
            <a:off x="6155547" y="10436712"/>
            <a:ext cx="2543415" cy="565630"/>
          </a:xfrm>
          <a:prstGeom prst="homePlate">
            <a:avLst>
              <a:gd name="adj" fmla="val 39873"/>
            </a:avLst>
          </a:prstGeom>
          <a:solidFill>
            <a:srgbClr val="44546A">
              <a:lumMod val="40000"/>
              <a:lumOff val="60000"/>
            </a:srgbClr>
          </a:solidFill>
          <a:ln w="5715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65535" hangingPunct="1">
              <a:lnSpc>
                <a:spcPct val="100000"/>
              </a:lnSpc>
              <a:defRPr/>
            </a:pPr>
            <a:r>
              <a:rPr lang="en-US" sz="32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rPr>
              <a:t>Query &lt;attr&gt;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9515243" y="10365753"/>
            <a:ext cx="1184875" cy="646332"/>
          </a:xfrm>
          <a:prstGeom prst="rect">
            <a:avLst/>
          </a:prstGeom>
          <a:ln w="57150">
            <a:noFill/>
          </a:ln>
        </p:spPr>
        <p:txBody>
          <a:bodyPr wrap="none">
            <a:spAutoFit/>
          </a:bodyPr>
          <a:lstStyle/>
          <a:p>
            <a:pPr algn="l" defTabSz="965535" hangingPunct="1">
              <a:lnSpc>
                <a:spcPct val="100000"/>
              </a:lnSpc>
            </a:pPr>
            <a:r>
              <a:rPr lang="en-US" sz="3600" kern="1200" dirty="0">
                <a:solidFill>
                  <a:srgbClr val="5B9BD5"/>
                </a:solidFill>
                <a:latin typeface="Calibri" panose="020F0502020204030204"/>
                <a:ea typeface=""/>
                <a:cs typeface=""/>
                <a:sym typeface="FreightSansLFPro"/>
              </a:rPr>
              <a:t>value</a:t>
            </a:r>
            <a:endParaRPr lang="en-US" sz="4000" kern="1200" dirty="0">
              <a:solidFill>
                <a:srgbClr val="5B9BD5"/>
              </a:solidFill>
              <a:latin typeface="Calibri" panose="020F0502020204030204"/>
              <a:ea typeface=""/>
              <a:cs typeface=""/>
              <a:sym typeface="FreightSansLFPro"/>
            </a:endParaRPr>
          </a:p>
        </p:txBody>
      </p:sp>
      <p:grpSp>
        <p:nvGrpSpPr>
          <p:cNvPr id="182" name="Group 181"/>
          <p:cNvGrpSpPr/>
          <p:nvPr/>
        </p:nvGrpSpPr>
        <p:grpSpPr>
          <a:xfrm>
            <a:off x="13380303" y="7637621"/>
            <a:ext cx="7832336" cy="661394"/>
            <a:chOff x="12446524" y="7216193"/>
            <a:chExt cx="7832336" cy="661394"/>
          </a:xfrm>
        </p:grpSpPr>
        <p:cxnSp>
          <p:nvCxnSpPr>
            <p:cNvPr id="173" name="Straight Arrow Connector 172"/>
            <p:cNvCxnSpPr/>
            <p:nvPr/>
          </p:nvCxnSpPr>
          <p:spPr>
            <a:xfrm flipV="1">
              <a:off x="17490960" y="7563675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4" name="TextBox 173"/>
            <p:cNvSpPr txBox="1"/>
            <p:nvPr/>
          </p:nvSpPr>
          <p:spPr>
            <a:xfrm>
              <a:off x="12446524" y="7231255"/>
              <a:ext cx="1626561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r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30A0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</a:t>
              </a:r>
            </a:p>
          </p:txBody>
        </p:sp>
        <p:cxnSp>
          <p:nvCxnSpPr>
            <p:cNvPr id="175" name="Straight Arrow Connector 174"/>
            <p:cNvCxnSpPr/>
            <p:nvPr/>
          </p:nvCxnSpPr>
          <p:spPr>
            <a:xfrm flipV="1">
              <a:off x="13968334" y="7582936"/>
              <a:ext cx="881056" cy="7775"/>
            </a:xfrm>
            <a:prstGeom prst="straightConnector1">
              <a:avLst/>
            </a:prstGeom>
            <a:noFill/>
            <a:ln w="5715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76" name="Pentagon 175"/>
            <p:cNvSpPr/>
            <p:nvPr/>
          </p:nvSpPr>
          <p:spPr>
            <a:xfrm>
              <a:off x="14908544" y="7278030"/>
              <a:ext cx="2543415" cy="565630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5715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Same &lt;attr&gt;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8268247" y="7216193"/>
              <a:ext cx="2010613" cy="646332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3600" kern="1200" dirty="0">
                  <a:solidFill>
                    <a:srgbClr val="70AD47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objects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1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8495" y="1366002"/>
            <a:ext cx="16916939" cy="11358220"/>
            <a:chOff x="3247501" y="2749138"/>
            <a:chExt cx="5740219" cy="3854046"/>
          </a:xfrm>
        </p:grpSpPr>
        <p:sp>
          <p:nvSpPr>
            <p:cNvPr id="84" name="Pentagon 83"/>
            <p:cNvSpPr/>
            <p:nvPr/>
          </p:nvSpPr>
          <p:spPr>
            <a:xfrm>
              <a:off x="3369110" y="3298408"/>
              <a:ext cx="723822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Filter color</a:t>
              </a:r>
            </a:p>
          </p:txBody>
        </p:sp>
        <p:sp>
          <p:nvSpPr>
            <p:cNvPr id="85" name="Pentagon 84"/>
            <p:cNvSpPr/>
            <p:nvPr/>
          </p:nvSpPr>
          <p:spPr>
            <a:xfrm>
              <a:off x="4116876" y="3298408"/>
              <a:ext cx="824601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 Unique</a:t>
              </a:r>
            </a:p>
          </p:txBody>
        </p:sp>
        <p:sp>
          <p:nvSpPr>
            <p:cNvPr id="86" name="Pentagon 85"/>
            <p:cNvSpPr/>
            <p:nvPr/>
          </p:nvSpPr>
          <p:spPr>
            <a:xfrm>
              <a:off x="4978843" y="3298408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 Relate</a:t>
              </a: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3364248" y="4087565"/>
              <a:ext cx="656725" cy="375829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green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V="1">
              <a:off x="3683806" y="3842007"/>
              <a:ext cx="0" cy="231597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9" name="Rounded Rectangle 88"/>
            <p:cNvSpPr/>
            <p:nvPr/>
          </p:nvSpPr>
          <p:spPr>
            <a:xfrm>
              <a:off x="4978847" y="4092052"/>
              <a:ext cx="656725" cy="375829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left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5302784" y="3846494"/>
              <a:ext cx="0" cy="231597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1" name="Pentagon 90"/>
            <p:cNvSpPr/>
            <p:nvPr/>
          </p:nvSpPr>
          <p:spPr>
            <a:xfrm>
              <a:off x="3365492" y="4653159"/>
              <a:ext cx="723822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Filter size</a:t>
              </a:r>
            </a:p>
          </p:txBody>
        </p:sp>
        <p:sp>
          <p:nvSpPr>
            <p:cNvPr id="92" name="Pentagon 91"/>
            <p:cNvSpPr/>
            <p:nvPr/>
          </p:nvSpPr>
          <p:spPr>
            <a:xfrm>
              <a:off x="4113258" y="4653159"/>
              <a:ext cx="824601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 Unique</a:t>
              </a:r>
            </a:p>
          </p:txBody>
        </p:sp>
        <p:sp>
          <p:nvSpPr>
            <p:cNvPr id="93" name="Pentagon 92"/>
            <p:cNvSpPr/>
            <p:nvPr/>
          </p:nvSpPr>
          <p:spPr>
            <a:xfrm>
              <a:off x="4975225" y="4653159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 Relate</a:t>
              </a: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3360630" y="5442316"/>
              <a:ext cx="656725" cy="375829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small</a:t>
              </a: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V="1">
              <a:off x="3680188" y="5196758"/>
              <a:ext cx="0" cy="231597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6" name="Rounded Rectangle 95"/>
            <p:cNvSpPr/>
            <p:nvPr/>
          </p:nvSpPr>
          <p:spPr>
            <a:xfrm>
              <a:off x="4952744" y="5446803"/>
              <a:ext cx="704169" cy="375829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in front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 flipV="1">
              <a:off x="5299166" y="5201245"/>
              <a:ext cx="0" cy="231597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8" name="Pentagon 97"/>
            <p:cNvSpPr/>
            <p:nvPr/>
          </p:nvSpPr>
          <p:spPr>
            <a:xfrm>
              <a:off x="6184531" y="3978161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And</a:t>
              </a:r>
            </a:p>
          </p:txBody>
        </p:sp>
        <p:cxnSp>
          <p:nvCxnSpPr>
            <p:cNvPr id="99" name="Elbow Connector 98"/>
            <p:cNvCxnSpPr/>
            <p:nvPr/>
          </p:nvCxnSpPr>
          <p:spPr>
            <a:xfrm>
              <a:off x="5730819" y="3568156"/>
              <a:ext cx="721633" cy="358742"/>
            </a:xfrm>
            <a:prstGeom prst="bentConnector2">
              <a:avLst/>
            </a:prstGeom>
            <a:noFill/>
            <a:ln w="317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0" name="Elbow Connector 99"/>
            <p:cNvCxnSpPr/>
            <p:nvPr/>
          </p:nvCxnSpPr>
          <p:spPr>
            <a:xfrm flipV="1">
              <a:off x="5727201" y="4566766"/>
              <a:ext cx="719999" cy="356141"/>
            </a:xfrm>
            <a:prstGeom prst="bentConnector2">
              <a:avLst/>
            </a:prstGeom>
            <a:noFill/>
            <a:ln w="31750" cap="flat" cmpd="sng" algn="ctr">
              <a:solidFill>
                <a:srgbClr val="70AD4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1" name="Pentagon 100"/>
            <p:cNvSpPr/>
            <p:nvPr/>
          </p:nvSpPr>
          <p:spPr>
            <a:xfrm>
              <a:off x="7695444" y="3974192"/>
              <a:ext cx="751976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dirty="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 Count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48647" y="6007910"/>
              <a:ext cx="5739073" cy="59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5400" i="1" kern="120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How many cylinders are in front of the tiny thing and on the left side of the green object?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3247501" y="2749138"/>
              <a:ext cx="2875592" cy="2819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65535" hangingPunct="1">
                <a:lnSpc>
                  <a:spcPct val="100000"/>
                </a:lnSpc>
              </a:pPr>
              <a:r>
                <a:rPr lang="en-US" sz="4800" kern="1200" dirty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Sample tree-structured question:</a:t>
              </a:r>
            </a:p>
          </p:txBody>
        </p:sp>
        <p:sp>
          <p:nvSpPr>
            <p:cNvPr id="104" name="Pentagon 103"/>
            <p:cNvSpPr/>
            <p:nvPr/>
          </p:nvSpPr>
          <p:spPr>
            <a:xfrm>
              <a:off x="6955652" y="3972265"/>
              <a:ext cx="723822" cy="539496"/>
            </a:xfrm>
            <a:prstGeom prst="homePlate">
              <a:avLst>
                <a:gd name="adj" fmla="val 39873"/>
              </a:avLst>
            </a:prstGeom>
            <a:solidFill>
              <a:srgbClr val="44546A">
                <a:lumMod val="40000"/>
                <a:lumOff val="60000"/>
              </a:srgbClr>
            </a:solidFill>
            <a:ln w="12700" cap="flat" cmpd="sng" algn="ctr">
              <a:solidFill>
                <a:srgbClr val="44546A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 defTabSz="965535" hangingPunct="1">
                <a:lnSpc>
                  <a:spcPct val="100000"/>
                </a:lnSpc>
                <a:defRPr/>
              </a:pPr>
              <a:r>
                <a:rPr lang="en-US" sz="3600" kern="1200" smtClean="0">
                  <a:solidFill>
                    <a:prstClr val="black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Filter shape</a:t>
              </a:r>
              <a:endParaRPr lang="en-US" sz="3600" kern="1200" dirty="0" smtClean="0">
                <a:solidFill>
                  <a:prstClr val="black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868541" y="4768790"/>
              <a:ext cx="789809" cy="375829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r>
                <a:rPr lang="en-US" sz="3200" kern="1200" dirty="0" smtClean="0">
                  <a:solidFill>
                    <a:srgbClr val="5B9BD5"/>
                  </a:solidFill>
                  <a:latin typeface="Calibri" panose="020F0502020204030204"/>
                  <a:ea typeface=""/>
                  <a:cs typeface=""/>
                  <a:sym typeface="FreightSansLFPro"/>
                </a:rPr>
                <a:t>cylinder</a:t>
              </a:r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7267048" y="4523232"/>
              <a:ext cx="0" cy="231597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07" name="Oval 106"/>
            <p:cNvSpPr/>
            <p:nvPr/>
          </p:nvSpPr>
          <p:spPr>
            <a:xfrm>
              <a:off x="4052890" y="3522772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4047896" y="488480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4905168" y="3517773"/>
              <a:ext cx="91440" cy="9144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rgbClr val="3B1558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899802" y="4869591"/>
              <a:ext cx="91440" cy="91440"/>
            </a:xfrm>
            <a:prstGeom prst="ellipse">
              <a:avLst/>
            </a:prstGeom>
            <a:solidFill>
              <a:srgbClr val="7030A0"/>
            </a:solidFill>
            <a:ln w="12700" cap="flat" cmpd="sng" algn="ctr">
              <a:solidFill>
                <a:srgbClr val="3B1558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6406732" y="3926898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6401480" y="4475326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6886442" y="420371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7642072" y="4203714"/>
              <a:ext cx="91440" cy="91440"/>
            </a:xfrm>
            <a:prstGeom prst="ellipse">
              <a:avLst/>
            </a:prstGeom>
            <a:solidFill>
              <a:srgbClr val="70AD47"/>
            </a:solidFill>
            <a:ln w="12700" cap="flat" cmpd="sng" algn="ctr">
              <a:solidFill>
                <a:srgbClr val="568636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8401409" y="4203714"/>
              <a:ext cx="91440" cy="91440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solidFill>
                <a:srgbClr val="BF632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65535" hangingPunct="1">
                <a:lnSpc>
                  <a:spcPct val="100000"/>
                </a:lnSpc>
                <a:defRPr/>
              </a:pPr>
              <a:endParaRPr lang="en-US" sz="4400" kern="1200" smtClean="0">
                <a:solidFill>
                  <a:prstClr val="white"/>
                </a:solidFill>
                <a:latin typeface="Calibri" panose="020F0502020204030204"/>
                <a:ea typeface=""/>
                <a:cs typeface=""/>
                <a:sym typeface="FreightSansLF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46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9064" y="1626885"/>
            <a:ext cx="16653670" cy="1117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/>
            <a:r>
              <a:rPr lang="en-US" sz="6600" dirty="0" smtClean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What color is the ball to the left of the large cube?</a:t>
            </a:r>
            <a:endParaRPr lang="en-US" sz="6600" dirty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45462"/>
          <a:stretch/>
        </p:blipFill>
        <p:spPr>
          <a:xfrm>
            <a:off x="4856501" y="4768278"/>
            <a:ext cx="13918796" cy="691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518" y="1824800"/>
            <a:ext cx="20197590" cy="11172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/>
            <a:r>
              <a:rPr lang="en-US" sz="6600" dirty="0" smtClean="0">
                <a:solidFill>
                  <a:srgbClr val="EDEEF1">
                    <a:lumMod val="10000"/>
                  </a:srgbClr>
                </a:solidFill>
                <a:latin typeface="FreightSansLFPro"/>
                <a:ea typeface="FreightSansLFPro"/>
                <a:cs typeface="FreightSansLFPro"/>
                <a:sym typeface="FreightSansLFPro"/>
              </a:rPr>
              <a:t>Are the yellow sphere and the blue cube the same material?</a:t>
            </a:r>
            <a:endParaRPr lang="en-US" sz="6600" dirty="0">
              <a:solidFill>
                <a:srgbClr val="EDEEF1">
                  <a:lumMod val="10000"/>
                </a:srgbClr>
              </a:solidFill>
              <a:latin typeface="FreightSansLFPro"/>
              <a:ea typeface="FreightSansLFPro"/>
              <a:cs typeface="FreightSansLFPro"/>
              <a:sym typeface="FreightSansLFPr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12980" r="50451"/>
          <a:stretch/>
        </p:blipFill>
        <p:spPr>
          <a:xfrm>
            <a:off x="6950741" y="4473775"/>
            <a:ext cx="11321143" cy="71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81" y="0"/>
            <a:ext cx="15773400" cy="2651126"/>
          </a:xfrm>
        </p:spPr>
        <p:txBody>
          <a:bodyPr/>
          <a:lstStyle/>
          <a:p>
            <a:r>
              <a:rPr lang="en-US" dirty="0" smtClean="0"/>
              <a:t>2003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9285"/>
          <a:stretch/>
        </p:blipFill>
        <p:spPr>
          <a:xfrm>
            <a:off x="5349366" y="2286932"/>
            <a:ext cx="10469172" cy="9649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9787" y="2286932"/>
            <a:ext cx="3244970" cy="9374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1475" y="11936492"/>
            <a:ext cx="14073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lnSpc>
                <a:spcPct val="100000"/>
              </a:lnSpc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Object Class Recognition by Unsupervised Scale-Invariant Learning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Fergus et al., </a:t>
            </a:r>
            <a:r>
              <a:rPr lang="en-US" sz="3600" i="1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CVPR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2003.</a:t>
            </a:r>
          </a:p>
        </p:txBody>
      </p:sp>
    </p:spTree>
    <p:extLst>
      <p:ext uri="{BB962C8B-B14F-4D97-AF65-F5344CB8AC3E}">
        <p14:creationId xmlns:p14="http://schemas.microsoft.com/office/powerpoint/2010/main" val="1731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ctr" defTabSz="546100">
              <a:lnSpc>
                <a:spcPct val="100000"/>
              </a:lnSpc>
              <a:defRPr sz="11400">
                <a:solidFill>
                  <a:srgbClr val="FFFFFF"/>
                </a:solidFill>
              </a:defRPr>
            </a:pPr>
            <a:r>
              <a:rPr lang="en-US" dirty="0" smtClean="0"/>
              <a:t>Interpretability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31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9" y="2877671"/>
            <a:ext cx="22668819" cy="7046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2079" y="7422776"/>
            <a:ext cx="11028227" cy="2205318"/>
          </a:xfrm>
          <a:prstGeom prst="rect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defTabSz="584200">
              <a:lnSpc>
                <a:spcPct val="100000"/>
              </a:lnSpc>
            </a:pPr>
            <a:endParaRPr lang="en-US" sz="6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64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65"/>
          <a:stretch/>
        </p:blipFill>
        <p:spPr>
          <a:xfrm>
            <a:off x="486889" y="2556222"/>
            <a:ext cx="23325583" cy="66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8"/>
          <p:cNvSpPr txBox="1">
            <a:spLocks/>
          </p:cNvSpPr>
          <p:nvPr/>
        </p:nvSpPr>
        <p:spPr>
          <a:xfrm>
            <a:off x="1682418" y="3944144"/>
            <a:ext cx="21689646" cy="4629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219215" rtl="0" eaLnBrk="1" latinLnBrk="0" hangingPunct="1">
              <a:spcBef>
                <a:spcPct val="0"/>
              </a:spcBef>
              <a:buNone/>
              <a:defRPr sz="10667" kern="1200" spc="-187" baseline="0">
                <a:solidFill>
                  <a:srgbClr val="4591B3"/>
                </a:solidFill>
                <a:latin typeface="+mj-lt"/>
                <a:ea typeface="+mj-ea"/>
                <a:cs typeface="+mj-cs"/>
                <a:sym typeface="FreightSansLFPro Medium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9600" dirty="0" smtClean="0">
                <a:latin typeface="Segoe UI Light"/>
                <a:ea typeface=""/>
                <a:cs typeface=""/>
              </a:rPr>
              <a:t>Going forward</a:t>
            </a:r>
            <a:r>
              <a:rPr lang="mr-IN" sz="9600" dirty="0" smtClean="0">
                <a:latin typeface="Segoe UI Light"/>
                <a:ea typeface=""/>
                <a:cs typeface=""/>
              </a:rPr>
              <a:t>…</a:t>
            </a:r>
            <a:endParaRPr kumimoji="0" lang="en-US" sz="9600" b="0" i="0" u="none" strike="noStrike" kern="1200" cap="none" spc="-187" normalizeH="0" baseline="0" noProof="0" dirty="0">
              <a:ln>
                <a:noFill/>
              </a:ln>
              <a:solidFill>
                <a:srgbClr val="4591B3"/>
              </a:solidFill>
              <a:effectLst/>
              <a:uLnTx/>
              <a:uFillTx/>
              <a:latin typeface="Segoe UI Light"/>
              <a:ea typeface=""/>
              <a:cs typeface=""/>
              <a:sym typeface="FreightSansLFPro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58849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/>
          <p:cNvSpPr/>
          <p:nvPr/>
        </p:nvSpPr>
        <p:spPr>
          <a:xfrm>
            <a:off x="-3525658" y="-339485"/>
            <a:ext cx="20967599" cy="20557074"/>
          </a:xfrm>
          <a:prstGeom prst="ellipse">
            <a:avLst/>
          </a:prstGeom>
          <a:solidFill>
            <a:srgbClr val="3D3E45">
              <a:alpha val="18039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5" name="Oval 4"/>
          <p:cNvSpPr/>
          <p:nvPr/>
        </p:nvSpPr>
        <p:spPr>
          <a:xfrm>
            <a:off x="4722458" y="7747141"/>
            <a:ext cx="4471368" cy="4383823"/>
          </a:xfrm>
          <a:prstGeom prst="ellipse">
            <a:avLst/>
          </a:prstGeom>
          <a:solidFill>
            <a:srgbClr val="3D3E45">
              <a:alpha val="18039"/>
            </a:srgb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2" b="97823" l="9375" r="89844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57104">
            <a:off x="5270913" y="9086841"/>
            <a:ext cx="1189712" cy="2962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113" y="10996708"/>
            <a:ext cx="4595091" cy="1540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189" latinLnBrk="1"/>
            <a:r>
              <a:rPr lang="en-US" sz="9100" dirty="0" smtClean="0">
                <a:solidFill>
                  <a:schemeClr val="accent1"/>
                </a:solidFill>
              </a:rPr>
              <a:t>1960</a:t>
            </a:r>
            <a:endParaRPr lang="en-US" sz="91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81002" y="7070032"/>
            <a:ext cx="1797675" cy="1354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l" defTabSz="457189" latinLnBrk="1"/>
            <a:r>
              <a:rPr lang="en-US" sz="8000" dirty="0"/>
              <a:t>AI </a:t>
            </a:r>
            <a:r>
              <a:rPr lang="en-US" sz="8000" dirty="0" smtClean="0"/>
              <a:t> </a:t>
            </a:r>
            <a:endParaRPr lang="en-US" sz="8000" dirty="0"/>
          </a:p>
        </p:txBody>
      </p:sp>
      <p:sp>
        <p:nvSpPr>
          <p:cNvPr id="10" name="TextBox 9"/>
          <p:cNvSpPr txBox="1"/>
          <p:nvPr/>
        </p:nvSpPr>
        <p:spPr>
          <a:xfrm>
            <a:off x="6349334" y="9168842"/>
            <a:ext cx="4595091" cy="154042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457189" latinLnBrk="1"/>
            <a:r>
              <a:rPr lang="en-US" sz="9100" dirty="0">
                <a:solidFill>
                  <a:schemeClr val="accent1"/>
                </a:solidFill>
              </a:rPr>
              <a:t>2016</a:t>
            </a:r>
          </a:p>
        </p:txBody>
      </p:sp>
      <p:grpSp>
        <p:nvGrpSpPr>
          <p:cNvPr id="42" name="Group 41"/>
          <p:cNvGrpSpPr/>
          <p:nvPr/>
        </p:nvGrpSpPr>
        <p:grpSpPr>
          <a:xfrm rot="649118">
            <a:off x="6612043" y="8324975"/>
            <a:ext cx="730866" cy="1138119"/>
            <a:chOff x="18593063" y="9198448"/>
            <a:chExt cx="1507726" cy="2149855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" b="98788" l="8475" r="89831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 rot="649118">
            <a:off x="10578992" y="770290"/>
            <a:ext cx="730866" cy="1138119"/>
            <a:chOff x="18593063" y="9198448"/>
            <a:chExt cx="1507726" cy="214985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" b="98788" l="8475" r="89831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 rot="649118">
            <a:off x="9178690" y="5376352"/>
            <a:ext cx="730866" cy="1138119"/>
            <a:chOff x="18593063" y="9198448"/>
            <a:chExt cx="1507726" cy="214985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" b="98788" l="8475" r="89831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 rot="649118">
            <a:off x="11478889" y="8797724"/>
            <a:ext cx="730866" cy="1138119"/>
            <a:chOff x="18593063" y="9198448"/>
            <a:chExt cx="1507726" cy="2149855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" b="98788" l="8475" r="89831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 rot="649118">
            <a:off x="15612135" y="2853091"/>
            <a:ext cx="730866" cy="1138119"/>
            <a:chOff x="18593063" y="9198448"/>
            <a:chExt cx="1507726" cy="2149855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6" b="98788" l="8475" r="89831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167616">
              <a:off x="18593063" y="9252803"/>
              <a:ext cx="1498600" cy="20955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136351">
              <a:off x="18602189" y="9198448"/>
              <a:ext cx="1498600" cy="2095500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2" b="97823" l="9375" r="89844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9977">
            <a:off x="7663765" y="6365549"/>
            <a:ext cx="1189712" cy="3492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2" b="97823" l="9375" r="89844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749069">
            <a:off x="10199082" y="6451017"/>
            <a:ext cx="1189712" cy="239885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2" b="97823" l="9375" r="89844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6559">
            <a:off x="13251311" y="3229234"/>
            <a:ext cx="1189712" cy="60798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32" b="97823" l="9375" r="89844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272415">
            <a:off x="17403049" y="3163455"/>
            <a:ext cx="1189712" cy="47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0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" grpId="0" animBg="1"/>
      <p:bldP spid="5" grpId="1" animBg="1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431951" y="8426465"/>
            <a:ext cx="13782150" cy="1838325"/>
          </a:xfrm>
          <a:prstGeom prst="rect">
            <a:avLst/>
          </a:prstGeom>
        </p:spPr>
        <p:txBody>
          <a:bodyPr vert="horz" lIns="0" tIns="0" rIns="0" bIns="0"/>
          <a:lstStyle>
            <a:lvl1pPr algn="l" defTabSz="546100">
              <a:defRPr sz="12000" b="1" i="0">
                <a:solidFill>
                  <a:schemeClr val="accent1"/>
                </a:solidFill>
                <a:latin typeface="FreightSansLFPro SmBd"/>
                <a:ea typeface="+mj-ea"/>
                <a:cs typeface="FreightSansLFPro SmBd"/>
                <a:sym typeface="Helvetica"/>
              </a:defRPr>
            </a:lvl1pPr>
            <a:lvl2pPr indent="228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indent="457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indent="685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indent="9144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5pPr>
            <a:lvl6pPr indent="11430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6pPr>
            <a:lvl7pPr indent="13716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7pPr>
            <a:lvl8pPr indent="16002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8pPr>
            <a:lvl9pPr indent="1828800" algn="ctr" defTabSz="546100">
              <a:defRPr sz="11400">
                <a:solidFill>
                  <a:srgbClr val="53585F"/>
                </a:solidFill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 hangingPunct="1"/>
            <a:r>
              <a:rPr lang="en-US" sz="9600" b="0" dirty="0">
                <a:solidFill>
                  <a:srgbClr val="EDEEF1"/>
                </a:solidFill>
                <a:latin typeface="FreightSansLFPro"/>
                <a:cs typeface="FreightSansLFPro"/>
              </a:rPr>
              <a:t>Facebook AI Research</a:t>
            </a:r>
          </a:p>
        </p:txBody>
      </p:sp>
    </p:spTree>
    <p:extLst>
      <p:ext uri="{BB962C8B-B14F-4D97-AF65-F5344CB8AC3E}">
        <p14:creationId xmlns:p14="http://schemas.microsoft.com/office/powerpoint/2010/main" val="1989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88151"/>
            <a:ext cx="15773400" cy="2651126"/>
          </a:xfrm>
        </p:spPr>
        <p:txBody>
          <a:bodyPr/>
          <a:lstStyle/>
          <a:p>
            <a:r>
              <a:rPr lang="en-US" dirty="0" smtClean="0"/>
              <a:t>INRIA Person Dataset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423424" y="2931378"/>
            <a:ext cx="13358300" cy="8903072"/>
            <a:chOff x="1081914" y="1465689"/>
            <a:chExt cx="6679150" cy="44515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12" y="1465689"/>
              <a:ext cx="6672852" cy="44515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55319" y="1791016"/>
              <a:ext cx="1299808" cy="399766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>
                <a:lnSpc>
                  <a:spcPct val="100000"/>
                </a:lnSpc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1914" y="1791016"/>
              <a:ext cx="1299808" cy="39069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>
                <a:lnSpc>
                  <a:spcPct val="100000"/>
                </a:lnSpc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816344" y="2017726"/>
              <a:ext cx="1299808" cy="3770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>
                <a:lnSpc>
                  <a:spcPct val="100000"/>
                </a:lnSpc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16889" y="1881700"/>
              <a:ext cx="1515184" cy="39069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>
                <a:lnSpc>
                  <a:spcPct val="100000"/>
                </a:lnSpc>
              </a:pPr>
              <a:endParaRPr lang="en-US" sz="3600" kern="1200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5255660" y="11900270"/>
            <a:ext cx="11176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lnSpc>
                <a:spcPct val="100000"/>
              </a:lnSpc>
            </a:pPr>
            <a:r>
              <a:rPr lang="en-US" sz="3600" b="1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Histograms of oriented gradients for human detection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Dalal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Triggs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CVPR 2005.</a:t>
            </a:r>
          </a:p>
        </p:txBody>
      </p:sp>
    </p:spTree>
    <p:extLst>
      <p:ext uri="{BB962C8B-B14F-4D97-AF65-F5344CB8AC3E}">
        <p14:creationId xmlns:p14="http://schemas.microsoft.com/office/powerpoint/2010/main" val="716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2137" r="3541" b="5251"/>
          <a:stretch/>
        </p:blipFill>
        <p:spPr>
          <a:xfrm>
            <a:off x="13099304" y="2754545"/>
            <a:ext cx="7805244" cy="9163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99582" y="2137222"/>
            <a:ext cx="341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Algorithm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4222" y="2484952"/>
            <a:ext cx="341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>
              <a:lnSpc>
                <a:spcPct val="100000"/>
              </a:lnSpc>
            </a:pPr>
            <a:r>
              <a:rPr lang="en-US" sz="4800" kern="12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8481" y="4350035"/>
            <a:ext cx="9303374" cy="5080626"/>
          </a:xfrm>
        </p:spPr>
        <p:txBody>
          <a:bodyPr/>
          <a:lstStyle/>
          <a:p>
            <a:pPr marL="0" indent="0">
              <a:buNone/>
            </a:pPr>
            <a:r>
              <a:rPr lang="en-US" sz="6400" dirty="0"/>
              <a:t>How to write a paper:</a:t>
            </a:r>
            <a:endParaRPr lang="en-US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r>
              <a:rPr lang="en-US" sz="4800" dirty="0"/>
              <a:t>1. Come up with algorithm.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2. Find/create dataset that works.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1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124" y="5295604"/>
            <a:ext cx="15773400" cy="2651126"/>
          </a:xfrm>
        </p:spPr>
        <p:txBody>
          <a:bodyPr/>
          <a:lstStyle/>
          <a:p>
            <a:r>
              <a:rPr lang="en-US" dirty="0" smtClean="0"/>
              <a:t>The beginning of a new era…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696" y="8254459"/>
            <a:ext cx="6384346" cy="43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EDEEF1"/>
      </a:dk1>
      <a:lt1>
        <a:srgbClr val="7D849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eightSansLFPro Medium"/>
        <a:ea typeface="FreightSansLFPro Medium"/>
        <a:cs typeface="FreightSansLFPro Medium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3_White">
  <a:themeElements>
    <a:clrScheme name="White">
      <a:dk1>
        <a:srgbClr val="EDEEF1"/>
      </a:dk1>
      <a:lt1>
        <a:srgbClr val="7D849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eightSansLFPro Medium"/>
        <a:ea typeface="FreightSansLFPro Medium"/>
        <a:cs typeface="FreightSansLFPro Medium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FreightSansLFPro"/>
            <a:ea typeface="FreightSansLFPro"/>
            <a:cs typeface="FreightSansLFPro"/>
            <a:sym typeface="FreightSansLF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12.xml><?xml version="1.0" encoding="utf-8"?>
<a:theme xmlns:a="http://schemas.openxmlformats.org/drawingml/2006/main" name="4_White">
  <a:themeElements>
    <a:clrScheme name="White">
      <a:dk1>
        <a:srgbClr val="EDEEF1"/>
      </a:dk1>
      <a:lt1>
        <a:srgbClr val="7D849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eightSansLFPro Medium"/>
        <a:ea typeface="FreightSansLFPro Medium"/>
        <a:cs typeface="FreightSansLFPro Medium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FreightSansLFPro"/>
            <a:ea typeface="FreightSansLFPro"/>
            <a:cs typeface="FreightSansLFPro"/>
            <a:sym typeface="FreightSansLF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5_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eightSansLFPro Medium"/>
        <a:ea typeface="FreightSansLFPro Medium"/>
        <a:cs typeface="FreightSansLFPro Medium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hite">
  <a:themeElements>
    <a:clrScheme name="Facebook">
      <a:dk1>
        <a:srgbClr val="53585F"/>
      </a:dk1>
      <a:lt1>
        <a:srgbClr val="FFFFFF"/>
      </a:lt1>
      <a:dk2>
        <a:srgbClr val="7D8490"/>
      </a:dk2>
      <a:lt2>
        <a:srgbClr val="EDEEF1"/>
      </a:lt2>
      <a:accent1>
        <a:srgbClr val="3B5998"/>
      </a:accent1>
      <a:accent2>
        <a:srgbClr val="6D84B4"/>
      </a:accent2>
      <a:accent3>
        <a:srgbClr val="D8DFEA"/>
      </a:accent3>
      <a:accent4>
        <a:srgbClr val="FBC300"/>
      </a:accent4>
      <a:accent5>
        <a:srgbClr val="FBEAAD"/>
      </a:accent5>
      <a:accent6>
        <a:srgbClr val="5890FF"/>
      </a:accent6>
      <a:hlink>
        <a:srgbClr val="0000FF"/>
      </a:hlink>
      <a:folHlink>
        <a:srgbClr val="00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76200" tIns="76200" rIns="76200" bIns="762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1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7D8490"/>
            </a:solidFill>
            <a:effectLst/>
            <a:uFillTx/>
            <a:latin typeface="Vista Sans OT Medium"/>
            <a:ea typeface="Vista Sans OT Medium"/>
            <a:cs typeface="Vista Sans OT Medium"/>
            <a:sym typeface="Vista Sans O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5.xml><?xml version="1.0" encoding="utf-8"?>
<a:theme xmlns:a="http://schemas.openxmlformats.org/drawingml/2006/main" name="1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6.xml><?xml version="1.0" encoding="utf-8"?>
<a:theme xmlns:a="http://schemas.openxmlformats.org/drawingml/2006/main" name="2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7.xml><?xml version="1.0" encoding="utf-8"?>
<a:theme xmlns:a="http://schemas.openxmlformats.org/drawingml/2006/main" name="3_Faculty Summit 2015">
  <a:themeElements>
    <a:clrScheme name="Custom 7">
      <a:dk1>
        <a:srgbClr val="505050"/>
      </a:dk1>
      <a:lt1>
        <a:sysClr val="window" lastClr="FFFFFF"/>
      </a:lt1>
      <a:dk2>
        <a:srgbClr val="00188F"/>
      </a:dk2>
      <a:lt2>
        <a:srgbClr val="EEECE1"/>
      </a:lt2>
      <a:accent1>
        <a:srgbClr val="0078D7"/>
      </a:accent1>
      <a:accent2>
        <a:srgbClr val="00BCF2"/>
      </a:accent2>
      <a:accent3>
        <a:srgbClr val="008272"/>
      </a:accent3>
      <a:accent4>
        <a:srgbClr val="00B294"/>
      </a:accent4>
      <a:accent5>
        <a:srgbClr val="002050"/>
      </a:accent5>
      <a:accent6>
        <a:srgbClr val="FF8C00"/>
      </a:accent6>
      <a:hlink>
        <a:srgbClr val="0000FF"/>
      </a:hlink>
      <a:folHlink>
        <a:srgbClr val="800080"/>
      </a:folHlink>
    </a:clrScheme>
    <a:fontScheme name="Custom 3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>
            <a:gradFill>
              <a:gsLst>
                <a:gs pos="0">
                  <a:schemeClr val="tx2"/>
                </a:gs>
                <a:gs pos="100000">
                  <a:schemeClr val="tx2"/>
                </a:gs>
              </a:gsLst>
              <a:lin ang="16200000" scaled="0"/>
            </a:gra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S02159_FacSum2015_PPT-Template_16-9_r02.potx" id="{C237E90A-F36A-4C47-B7DD-FB7D88269995}" vid="{97CEC05E-96AF-4034-B788-93269D869AFC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1264</Words>
  <Application>Microsoft Macintosh PowerPoint</Application>
  <PresentationFormat>Custom</PresentationFormat>
  <Paragraphs>354</Paragraphs>
  <Slides>66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66</vt:i4>
      </vt:variant>
    </vt:vector>
  </HeadingPairs>
  <TitlesOfParts>
    <vt:vector size="96" baseType="lpstr">
      <vt:lpstr>Calibri</vt:lpstr>
      <vt:lpstr>Calibri Light</vt:lpstr>
      <vt:lpstr>FreightSansLFPro</vt:lpstr>
      <vt:lpstr>FreightSansLFPro Light</vt:lpstr>
      <vt:lpstr>FreightSansLFPro Med</vt:lpstr>
      <vt:lpstr>FreightSansLFPro Medium</vt:lpstr>
      <vt:lpstr>FreightSansLFPro Semibold</vt:lpstr>
      <vt:lpstr>FreightSansLFPro SmBd</vt:lpstr>
      <vt:lpstr>Gill Sans</vt:lpstr>
      <vt:lpstr>Graphik Regular</vt:lpstr>
      <vt:lpstr>Helvetica</vt:lpstr>
      <vt:lpstr>Lucida Grande</vt:lpstr>
      <vt:lpstr>Segoe UI</vt:lpstr>
      <vt:lpstr>Segoe UI Light</vt:lpstr>
      <vt:lpstr>Segoe UI Semilight</vt:lpstr>
      <vt:lpstr>Vista Sans OT Medium</vt:lpstr>
      <vt:lpstr>Arial</vt:lpstr>
      <vt:lpstr>White</vt:lpstr>
      <vt:lpstr>Office Theme</vt:lpstr>
      <vt:lpstr>2_White</vt:lpstr>
      <vt:lpstr>Faculty Summit 2015</vt:lpstr>
      <vt:lpstr>1_Faculty Summit 2015</vt:lpstr>
      <vt:lpstr>2_Faculty Summit 2015</vt:lpstr>
      <vt:lpstr>3_Faculty Summit 2015</vt:lpstr>
      <vt:lpstr>1_Office Theme</vt:lpstr>
      <vt:lpstr>2_Office Theme</vt:lpstr>
      <vt:lpstr>3_White</vt:lpstr>
      <vt:lpstr>4_Faculty Summit 2015</vt:lpstr>
      <vt:lpstr>4_White</vt:lpstr>
      <vt:lpstr>5_White</vt:lpstr>
      <vt:lpstr>PowerPoint Presentation</vt:lpstr>
      <vt:lpstr>Gathering common sense knowledge: how to game it?</vt:lpstr>
      <vt:lpstr>Let’s look back…</vt:lpstr>
      <vt:lpstr>1973</vt:lpstr>
      <vt:lpstr>1973</vt:lpstr>
      <vt:lpstr>2003</vt:lpstr>
      <vt:lpstr>INRIA Person Dataset</vt:lpstr>
      <vt:lpstr>PowerPoint Presentation</vt:lpstr>
      <vt:lpstr>The beginning of a new era…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studies</vt:lpstr>
      <vt:lpstr>PowerPoint Presentation</vt:lpstr>
      <vt:lpstr>MIRROR</vt:lpstr>
      <vt:lpstr>PowerPoint Presentation</vt:lpstr>
      <vt:lpstr>PowerPoint Presentation</vt:lpstr>
      <vt:lpstr>PowerPoint Presentation</vt:lpstr>
      <vt:lpstr>Bias</vt:lpstr>
      <vt:lpstr>PowerPoint Presentation</vt:lpstr>
      <vt:lpstr>PowerPoint Presentation</vt:lpstr>
      <vt:lpstr>Baselines</vt:lpstr>
      <vt:lpstr>PowerPoint Presentation</vt:lpstr>
      <vt:lpstr>PowerPoint Presentation</vt:lpstr>
      <vt:lpstr>Results</vt:lpstr>
      <vt:lpstr>Evaluation</vt:lpstr>
      <vt:lpstr>Evaluation</vt:lpstr>
      <vt:lpstr>Evaluation</vt:lpstr>
      <vt:lpstr>Evaluation</vt:lpstr>
      <vt:lpstr>VQA: Visual Question Answering</vt:lpstr>
      <vt:lpstr>VQA: Visual Question Answering</vt:lpstr>
      <vt:lpstr>PowerPoint Presentation</vt:lpstr>
      <vt:lpstr>PowerPoint Presentation</vt:lpstr>
      <vt:lpstr>PowerPoint Presentation</vt:lpstr>
      <vt:lpstr>Bias</vt:lpstr>
      <vt:lpstr>VQA  Leaderboard</vt:lpstr>
      <vt:lpstr>PowerPoint Presentation</vt:lpstr>
      <vt:lpstr>PowerPoint Presentation</vt:lpstr>
      <vt:lpstr>PowerPoint Presentation</vt:lpstr>
      <vt:lpstr>Balancing</vt:lpstr>
      <vt:lpstr>Balancing</vt:lpstr>
      <vt:lpstr>PowerPoint Presentation</vt:lpstr>
      <vt:lpstr>Complexity</vt:lpstr>
      <vt:lpstr>VQA: Visual Question Answering</vt:lpstr>
      <vt:lpstr>VQA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Interpretability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Larry Zitnick</cp:lastModifiedBy>
  <cp:revision>22</cp:revision>
  <cp:lastPrinted>2016-09-12T15:07:18Z</cp:lastPrinted>
  <dcterms:modified xsi:type="dcterms:W3CDTF">2017-08-01T03:11:48Z</dcterms:modified>
</cp:coreProperties>
</file>