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9" r:id="rId3"/>
    <p:sldId id="258" r:id="rId4"/>
    <p:sldId id="269" r:id="rId5"/>
    <p:sldId id="270" r:id="rId6"/>
    <p:sldId id="271" r:id="rId7"/>
    <p:sldId id="272" r:id="rId8"/>
    <p:sldId id="273" r:id="rId9"/>
    <p:sldId id="274" r:id="rId10"/>
    <p:sldId id="275" r:id="rId11"/>
    <p:sldId id="276" r:id="rId12"/>
    <p:sldId id="277" r:id="rId13"/>
    <p:sldId id="280" r:id="rId14"/>
    <p:sldId id="278" r:id="rId15"/>
    <p:sldId id="281" r:id="rId16"/>
    <p:sldId id="320" r:id="rId17"/>
    <p:sldId id="268" r:id="rId18"/>
    <p:sldId id="261" r:id="rId19"/>
    <p:sldId id="285" r:id="rId20"/>
    <p:sldId id="259" r:id="rId21"/>
    <p:sldId id="262" r:id="rId22"/>
    <p:sldId id="264" r:id="rId23"/>
    <p:sldId id="282" r:id="rId24"/>
    <p:sldId id="265" r:id="rId25"/>
    <p:sldId id="283" r:id="rId26"/>
    <p:sldId id="260" r:id="rId27"/>
    <p:sldId id="284" r:id="rId28"/>
    <p:sldId id="286" r:id="rId29"/>
    <p:sldId id="301" r:id="rId30"/>
    <p:sldId id="302" r:id="rId31"/>
    <p:sldId id="287" r:id="rId32"/>
    <p:sldId id="288" r:id="rId33"/>
    <p:sldId id="289" r:id="rId34"/>
    <p:sldId id="290" r:id="rId35"/>
    <p:sldId id="291" r:id="rId36"/>
    <p:sldId id="311" r:id="rId37"/>
    <p:sldId id="312" r:id="rId38"/>
    <p:sldId id="313" r:id="rId39"/>
    <p:sldId id="314" r:id="rId40"/>
    <p:sldId id="292" r:id="rId41"/>
    <p:sldId id="294" r:id="rId42"/>
    <p:sldId id="295" r:id="rId43"/>
    <p:sldId id="296" r:id="rId44"/>
    <p:sldId id="297" r:id="rId45"/>
    <p:sldId id="298" r:id="rId46"/>
    <p:sldId id="319" r:id="rId47"/>
    <p:sldId id="316" r:id="rId48"/>
    <p:sldId id="318" r:id="rId49"/>
    <p:sldId id="317" r:id="rId50"/>
    <p:sldId id="299" r:id="rId51"/>
    <p:sldId id="303" r:id="rId52"/>
    <p:sldId id="304" r:id="rId53"/>
    <p:sldId id="305" r:id="rId54"/>
    <p:sldId id="306" r:id="rId55"/>
    <p:sldId id="307" r:id="rId56"/>
    <p:sldId id="308"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6F6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5" autoAdjust="0"/>
    <p:restoredTop sz="94660"/>
  </p:normalViewPr>
  <p:slideViewPr>
    <p:cSldViewPr snapToGrid="0">
      <p:cViewPr varScale="1">
        <p:scale>
          <a:sx n="68" d="100"/>
          <a:sy n="68" d="100"/>
        </p:scale>
        <p:origin x="10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095BB60-4A25-4C8A-AA54-B7906C94DD68}" type="datetimeFigureOut">
              <a:rPr lang="en-US" smtClean="0"/>
              <a:t>9/7/2014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7A492-97F9-42A3-B667-B733EF9E6E96}" type="slidenum">
              <a:rPr lang="en-US" smtClean="0"/>
              <a:t>‹#›</a:t>
            </a:fld>
            <a:endParaRPr lang="en-US"/>
          </a:p>
        </p:txBody>
      </p:sp>
    </p:spTree>
    <p:extLst>
      <p:ext uri="{BB962C8B-B14F-4D97-AF65-F5344CB8AC3E}">
        <p14:creationId xmlns:p14="http://schemas.microsoft.com/office/powerpoint/2010/main" val="2133942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95BB60-4A25-4C8A-AA54-B7906C94DD68}" type="datetimeFigureOut">
              <a:rPr lang="en-US" smtClean="0"/>
              <a:t>9/7/2014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7A492-97F9-42A3-B667-B733EF9E6E96}" type="slidenum">
              <a:rPr lang="en-US" smtClean="0"/>
              <a:t>‹#›</a:t>
            </a:fld>
            <a:endParaRPr lang="en-US"/>
          </a:p>
        </p:txBody>
      </p:sp>
    </p:spTree>
    <p:extLst>
      <p:ext uri="{BB962C8B-B14F-4D97-AF65-F5344CB8AC3E}">
        <p14:creationId xmlns:p14="http://schemas.microsoft.com/office/powerpoint/2010/main" val="3367640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95BB60-4A25-4C8A-AA54-B7906C94DD68}" type="datetimeFigureOut">
              <a:rPr lang="en-US" smtClean="0"/>
              <a:t>9/7/2014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7A492-97F9-42A3-B667-B733EF9E6E96}" type="slidenum">
              <a:rPr lang="en-US" smtClean="0"/>
              <a:t>‹#›</a:t>
            </a:fld>
            <a:endParaRPr lang="en-US"/>
          </a:p>
        </p:txBody>
      </p:sp>
    </p:spTree>
    <p:extLst>
      <p:ext uri="{BB962C8B-B14F-4D97-AF65-F5344CB8AC3E}">
        <p14:creationId xmlns:p14="http://schemas.microsoft.com/office/powerpoint/2010/main" val="3705249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Semilight" panose="020B0402040204020203" pitchFamily="34" charset="0"/>
                <a:cs typeface="Segoe UI Semilight" panose="020B0402040204020203"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Segoe UI Semilight" panose="020B0402040204020203" pitchFamily="34" charset="0"/>
                <a:cs typeface="Segoe UI Semilight" panose="020B0402040204020203"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095BB60-4A25-4C8A-AA54-B7906C94DD68}" type="datetimeFigureOut">
              <a:rPr lang="en-US" smtClean="0"/>
              <a:t>9/7/2014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7A492-97F9-42A3-B667-B733EF9E6E96}" type="slidenum">
              <a:rPr lang="en-US" smtClean="0"/>
              <a:t>‹#›</a:t>
            </a:fld>
            <a:endParaRPr lang="en-US"/>
          </a:p>
        </p:txBody>
      </p:sp>
    </p:spTree>
    <p:extLst>
      <p:ext uri="{BB962C8B-B14F-4D97-AF65-F5344CB8AC3E}">
        <p14:creationId xmlns:p14="http://schemas.microsoft.com/office/powerpoint/2010/main" val="136523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95BB60-4A25-4C8A-AA54-B7906C94DD68}" type="datetimeFigureOut">
              <a:rPr lang="en-US" smtClean="0"/>
              <a:t>9/7/2014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7A492-97F9-42A3-B667-B733EF9E6E96}" type="slidenum">
              <a:rPr lang="en-US" smtClean="0"/>
              <a:t>‹#›</a:t>
            </a:fld>
            <a:endParaRPr lang="en-US"/>
          </a:p>
        </p:txBody>
      </p:sp>
    </p:spTree>
    <p:extLst>
      <p:ext uri="{BB962C8B-B14F-4D97-AF65-F5344CB8AC3E}">
        <p14:creationId xmlns:p14="http://schemas.microsoft.com/office/powerpoint/2010/main" val="111389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095BB60-4A25-4C8A-AA54-B7906C94DD68}" type="datetimeFigureOut">
              <a:rPr lang="en-US" smtClean="0"/>
              <a:t>9/7/2014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27A492-97F9-42A3-B667-B733EF9E6E96}" type="slidenum">
              <a:rPr lang="en-US" smtClean="0"/>
              <a:t>‹#›</a:t>
            </a:fld>
            <a:endParaRPr lang="en-US"/>
          </a:p>
        </p:txBody>
      </p:sp>
    </p:spTree>
    <p:extLst>
      <p:ext uri="{BB962C8B-B14F-4D97-AF65-F5344CB8AC3E}">
        <p14:creationId xmlns:p14="http://schemas.microsoft.com/office/powerpoint/2010/main" val="730829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095BB60-4A25-4C8A-AA54-B7906C94DD68}" type="datetimeFigureOut">
              <a:rPr lang="en-US" smtClean="0"/>
              <a:t>9/7/2014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27A492-97F9-42A3-B667-B733EF9E6E96}" type="slidenum">
              <a:rPr lang="en-US" smtClean="0"/>
              <a:t>‹#›</a:t>
            </a:fld>
            <a:endParaRPr lang="en-US"/>
          </a:p>
        </p:txBody>
      </p:sp>
    </p:spTree>
    <p:extLst>
      <p:ext uri="{BB962C8B-B14F-4D97-AF65-F5344CB8AC3E}">
        <p14:creationId xmlns:p14="http://schemas.microsoft.com/office/powerpoint/2010/main" val="987236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95BB60-4A25-4C8A-AA54-B7906C94DD68}" type="datetimeFigureOut">
              <a:rPr lang="en-US" smtClean="0"/>
              <a:t>9/7/2014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27A492-97F9-42A3-B667-B733EF9E6E96}" type="slidenum">
              <a:rPr lang="en-US" smtClean="0"/>
              <a:t>‹#›</a:t>
            </a:fld>
            <a:endParaRPr lang="en-US"/>
          </a:p>
        </p:txBody>
      </p:sp>
    </p:spTree>
    <p:extLst>
      <p:ext uri="{BB962C8B-B14F-4D97-AF65-F5344CB8AC3E}">
        <p14:creationId xmlns:p14="http://schemas.microsoft.com/office/powerpoint/2010/main" val="569264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5BB60-4A25-4C8A-AA54-B7906C94DD68}" type="datetimeFigureOut">
              <a:rPr lang="en-US" smtClean="0"/>
              <a:t>9/7/2014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27A492-97F9-42A3-B667-B733EF9E6E96}" type="slidenum">
              <a:rPr lang="en-US" smtClean="0"/>
              <a:t>‹#›</a:t>
            </a:fld>
            <a:endParaRPr lang="en-US"/>
          </a:p>
        </p:txBody>
      </p:sp>
    </p:spTree>
    <p:extLst>
      <p:ext uri="{BB962C8B-B14F-4D97-AF65-F5344CB8AC3E}">
        <p14:creationId xmlns:p14="http://schemas.microsoft.com/office/powerpoint/2010/main" val="4214924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5BB60-4A25-4C8A-AA54-B7906C94DD68}" type="datetimeFigureOut">
              <a:rPr lang="en-US" smtClean="0"/>
              <a:t>9/7/2014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27A492-97F9-42A3-B667-B733EF9E6E96}" type="slidenum">
              <a:rPr lang="en-US" smtClean="0"/>
              <a:t>‹#›</a:t>
            </a:fld>
            <a:endParaRPr lang="en-US"/>
          </a:p>
        </p:txBody>
      </p:sp>
    </p:spTree>
    <p:extLst>
      <p:ext uri="{BB962C8B-B14F-4D97-AF65-F5344CB8AC3E}">
        <p14:creationId xmlns:p14="http://schemas.microsoft.com/office/powerpoint/2010/main" val="2835231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5BB60-4A25-4C8A-AA54-B7906C94DD68}" type="datetimeFigureOut">
              <a:rPr lang="en-US" smtClean="0"/>
              <a:t>9/7/2014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27A492-97F9-42A3-B667-B733EF9E6E96}" type="slidenum">
              <a:rPr lang="en-US" smtClean="0"/>
              <a:t>‹#›</a:t>
            </a:fld>
            <a:endParaRPr lang="en-US"/>
          </a:p>
        </p:txBody>
      </p:sp>
    </p:spTree>
    <p:extLst>
      <p:ext uri="{BB962C8B-B14F-4D97-AF65-F5344CB8AC3E}">
        <p14:creationId xmlns:p14="http://schemas.microsoft.com/office/powerpoint/2010/main" val="711260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5BB60-4A25-4C8A-AA54-B7906C94DD68}" type="datetimeFigureOut">
              <a:rPr lang="en-US" smtClean="0"/>
              <a:t>9/7/2014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7A492-97F9-42A3-B667-B733EF9E6E96}" type="slidenum">
              <a:rPr lang="en-US" smtClean="0"/>
              <a:t>‹#›</a:t>
            </a:fld>
            <a:endParaRPr lang="en-US"/>
          </a:p>
        </p:txBody>
      </p:sp>
    </p:spTree>
    <p:extLst>
      <p:ext uri="{BB962C8B-B14F-4D97-AF65-F5344CB8AC3E}">
        <p14:creationId xmlns:p14="http://schemas.microsoft.com/office/powerpoint/2010/main" val="760102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9" Type="http://schemas.openxmlformats.org/officeDocument/2006/relationships/image" Target="../media/image70.png"/><Relationship Id="rId3" Type="http://schemas.openxmlformats.org/officeDocument/2006/relationships/image" Target="../media/image34.png"/><Relationship Id="rId21" Type="http://schemas.openxmlformats.org/officeDocument/2006/relationships/image" Target="../media/image52.png"/><Relationship Id="rId34" Type="http://schemas.openxmlformats.org/officeDocument/2006/relationships/image" Target="../media/image65.png"/><Relationship Id="rId42" Type="http://schemas.openxmlformats.org/officeDocument/2006/relationships/image" Target="../media/image73.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33" Type="http://schemas.openxmlformats.org/officeDocument/2006/relationships/image" Target="../media/image64.png"/><Relationship Id="rId38" Type="http://schemas.openxmlformats.org/officeDocument/2006/relationships/image" Target="../media/image69.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41"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32" Type="http://schemas.openxmlformats.org/officeDocument/2006/relationships/image" Target="../media/image63.png"/><Relationship Id="rId37" Type="http://schemas.openxmlformats.org/officeDocument/2006/relationships/image" Target="../media/image68.png"/><Relationship Id="rId40" Type="http://schemas.openxmlformats.org/officeDocument/2006/relationships/image" Target="../media/image71.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36" Type="http://schemas.openxmlformats.org/officeDocument/2006/relationships/image" Target="../media/image67.png"/><Relationship Id="rId10" Type="http://schemas.openxmlformats.org/officeDocument/2006/relationships/image" Target="../media/image41.png"/><Relationship Id="rId19" Type="http://schemas.openxmlformats.org/officeDocument/2006/relationships/image" Target="../media/image50.png"/><Relationship Id="rId31" Type="http://schemas.openxmlformats.org/officeDocument/2006/relationships/image" Target="../media/image62.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 Id="rId35" Type="http://schemas.openxmlformats.org/officeDocument/2006/relationships/image" Target="../media/image66.png"/><Relationship Id="rId43" Type="http://schemas.openxmlformats.org/officeDocument/2006/relationships/image" Target="../media/image74.png"/></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png"/><Relationship Id="rId26" Type="http://schemas.openxmlformats.org/officeDocument/2006/relationships/image" Target="../media/image119.png"/><Relationship Id="rId39" Type="http://schemas.openxmlformats.org/officeDocument/2006/relationships/image" Target="../media/image132.png"/><Relationship Id="rId3" Type="http://schemas.openxmlformats.org/officeDocument/2006/relationships/image" Target="../media/image96.png"/><Relationship Id="rId21" Type="http://schemas.openxmlformats.org/officeDocument/2006/relationships/image" Target="../media/image114.png"/><Relationship Id="rId34" Type="http://schemas.openxmlformats.org/officeDocument/2006/relationships/image" Target="../media/image127.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5" Type="http://schemas.openxmlformats.org/officeDocument/2006/relationships/image" Target="../media/image118.png"/><Relationship Id="rId33" Type="http://schemas.openxmlformats.org/officeDocument/2006/relationships/image" Target="../media/image126.png"/><Relationship Id="rId38" Type="http://schemas.openxmlformats.org/officeDocument/2006/relationships/image" Target="../media/image131.png"/><Relationship Id="rId2" Type="http://schemas.openxmlformats.org/officeDocument/2006/relationships/image" Target="../media/image95.png"/><Relationship Id="rId16" Type="http://schemas.openxmlformats.org/officeDocument/2006/relationships/image" Target="../media/image109.png"/><Relationship Id="rId20" Type="http://schemas.openxmlformats.org/officeDocument/2006/relationships/image" Target="../media/image113.png"/><Relationship Id="rId29"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24" Type="http://schemas.openxmlformats.org/officeDocument/2006/relationships/image" Target="../media/image117.png"/><Relationship Id="rId32" Type="http://schemas.openxmlformats.org/officeDocument/2006/relationships/image" Target="../media/image125.png"/><Relationship Id="rId37" Type="http://schemas.openxmlformats.org/officeDocument/2006/relationships/image" Target="../media/image130.png"/><Relationship Id="rId40" Type="http://schemas.openxmlformats.org/officeDocument/2006/relationships/image" Target="../media/image133.png"/><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png"/><Relationship Id="rId36" Type="http://schemas.openxmlformats.org/officeDocument/2006/relationships/image" Target="../media/image129.png"/><Relationship Id="rId10" Type="http://schemas.openxmlformats.org/officeDocument/2006/relationships/image" Target="../media/image103.png"/><Relationship Id="rId19" Type="http://schemas.openxmlformats.org/officeDocument/2006/relationships/image" Target="../media/image112.png"/><Relationship Id="rId31" Type="http://schemas.openxmlformats.org/officeDocument/2006/relationships/image" Target="../media/image124.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 Id="rId27" Type="http://schemas.openxmlformats.org/officeDocument/2006/relationships/image" Target="../media/image120.png"/><Relationship Id="rId30" Type="http://schemas.openxmlformats.org/officeDocument/2006/relationships/image" Target="../media/image123.png"/><Relationship Id="rId35" Type="http://schemas.openxmlformats.org/officeDocument/2006/relationships/image" Target="../media/image128.png"/></Relationships>
</file>

<file path=ppt/slides/_rels/slide53.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26" Type="http://schemas.openxmlformats.org/officeDocument/2006/relationships/image" Target="../media/image158.png"/><Relationship Id="rId39" Type="http://schemas.openxmlformats.org/officeDocument/2006/relationships/image" Target="../media/image171.png"/><Relationship Id="rId3" Type="http://schemas.openxmlformats.org/officeDocument/2006/relationships/image" Target="../media/image135.png"/><Relationship Id="rId21" Type="http://schemas.openxmlformats.org/officeDocument/2006/relationships/image" Target="../media/image153.png"/><Relationship Id="rId34" Type="http://schemas.openxmlformats.org/officeDocument/2006/relationships/image" Target="../media/image166.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5" Type="http://schemas.openxmlformats.org/officeDocument/2006/relationships/image" Target="../media/image157.png"/><Relationship Id="rId33" Type="http://schemas.openxmlformats.org/officeDocument/2006/relationships/image" Target="../media/image165.png"/><Relationship Id="rId38" Type="http://schemas.openxmlformats.org/officeDocument/2006/relationships/image" Target="../media/image170.png"/><Relationship Id="rId2" Type="http://schemas.openxmlformats.org/officeDocument/2006/relationships/image" Target="../media/image134.png"/><Relationship Id="rId16" Type="http://schemas.openxmlformats.org/officeDocument/2006/relationships/image" Target="../media/image148.png"/><Relationship Id="rId20" Type="http://schemas.openxmlformats.org/officeDocument/2006/relationships/image" Target="../media/image152.png"/><Relationship Id="rId29"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143.png"/><Relationship Id="rId24" Type="http://schemas.openxmlformats.org/officeDocument/2006/relationships/image" Target="../media/image156.png"/><Relationship Id="rId32" Type="http://schemas.openxmlformats.org/officeDocument/2006/relationships/image" Target="../media/image164.png"/><Relationship Id="rId37" Type="http://schemas.openxmlformats.org/officeDocument/2006/relationships/image" Target="../media/image169.png"/><Relationship Id="rId5" Type="http://schemas.openxmlformats.org/officeDocument/2006/relationships/image" Target="../media/image137.png"/><Relationship Id="rId15" Type="http://schemas.openxmlformats.org/officeDocument/2006/relationships/image" Target="../media/image147.png"/><Relationship Id="rId23" Type="http://schemas.openxmlformats.org/officeDocument/2006/relationships/image" Target="../media/image155.png"/><Relationship Id="rId28" Type="http://schemas.openxmlformats.org/officeDocument/2006/relationships/image" Target="../media/image160.png"/><Relationship Id="rId36" Type="http://schemas.openxmlformats.org/officeDocument/2006/relationships/image" Target="../media/image168.png"/><Relationship Id="rId10" Type="http://schemas.openxmlformats.org/officeDocument/2006/relationships/image" Target="../media/image142.png"/><Relationship Id="rId19" Type="http://schemas.openxmlformats.org/officeDocument/2006/relationships/image" Target="../media/image151.png"/><Relationship Id="rId31" Type="http://schemas.openxmlformats.org/officeDocument/2006/relationships/image" Target="../media/image163.png"/><Relationship Id="rId4" Type="http://schemas.openxmlformats.org/officeDocument/2006/relationships/image" Target="../media/image136.png"/><Relationship Id="rId9" Type="http://schemas.openxmlformats.org/officeDocument/2006/relationships/image" Target="../media/image141.png"/><Relationship Id="rId14" Type="http://schemas.openxmlformats.org/officeDocument/2006/relationships/image" Target="../media/image146.png"/><Relationship Id="rId22" Type="http://schemas.openxmlformats.org/officeDocument/2006/relationships/image" Target="../media/image154.png"/><Relationship Id="rId27" Type="http://schemas.openxmlformats.org/officeDocument/2006/relationships/image" Target="../media/image159.png"/><Relationship Id="rId30" Type="http://schemas.openxmlformats.org/officeDocument/2006/relationships/image" Target="../media/image162.png"/><Relationship Id="rId35" Type="http://schemas.openxmlformats.org/officeDocument/2006/relationships/image" Target="../media/image167.png"/></Relationships>
</file>

<file path=ppt/slides/_rels/slide54.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png"/><Relationship Id="rId3" Type="http://schemas.openxmlformats.org/officeDocument/2006/relationships/image" Target="../media/image173.png"/><Relationship Id="rId7" Type="http://schemas.openxmlformats.org/officeDocument/2006/relationships/image" Target="../media/image177.png"/><Relationship Id="rId12" Type="http://schemas.openxmlformats.org/officeDocument/2006/relationships/image" Target="../media/image182.png"/><Relationship Id="rId2" Type="http://schemas.openxmlformats.org/officeDocument/2006/relationships/image" Target="../media/image172.png"/><Relationship Id="rId16"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175.png"/><Relationship Id="rId15" Type="http://schemas.openxmlformats.org/officeDocument/2006/relationships/image" Target="../media/image18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 Id="rId14" Type="http://schemas.openxmlformats.org/officeDocument/2006/relationships/image" Target="../media/image184.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8.jpeg"/><Relationship Id="rId4" Type="http://schemas.openxmlformats.org/officeDocument/2006/relationships/image" Target="../media/image187.png"/></Relationships>
</file>

<file path=ppt/slides/_rels/slide5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86720"/>
          </a:xfrm>
          <a:prstGeom prst="rect">
            <a:avLst/>
          </a:prstGeom>
        </p:spPr>
        <p:txBody>
          <a:bodyPr wrap="square">
            <a:spAutoFit/>
          </a:bodyPr>
          <a:lstStyle/>
          <a:p>
            <a:r>
              <a:rPr lang="en-US" sz="1050" dirty="0">
                <a:solidFill>
                  <a:schemeClr val="bg1">
                    <a:lumMod val="75000"/>
                  </a:schemeClr>
                </a:solidFill>
              </a:rPr>
              <a:t>Mike and Jenny play outside in the sandbox. Mike is afraid of an owl that is in the </a:t>
            </a:r>
            <a:r>
              <a:rPr lang="en-US" sz="1050" dirty="0" smtClean="0">
                <a:solidFill>
                  <a:schemeClr val="bg1">
                    <a:lumMod val="75000"/>
                  </a:schemeClr>
                </a:solidFill>
              </a:rPr>
              <a:t>tree. Jenny </a:t>
            </a:r>
            <a:r>
              <a:rPr lang="en-US" sz="1050" dirty="0">
                <a:solidFill>
                  <a:schemeClr val="bg1">
                    <a:lumMod val="75000"/>
                  </a:schemeClr>
                </a:solidFill>
              </a:rPr>
              <a:t>had a pie that she didn't want to share.  That made Mike </a:t>
            </a:r>
            <a:r>
              <a:rPr lang="en-US" sz="1050" dirty="0" smtClean="0">
                <a:solidFill>
                  <a:schemeClr val="bg1">
                    <a:lumMod val="75000"/>
                  </a:schemeClr>
                </a:solidFill>
              </a:rPr>
              <a:t>angry. Mike's </a:t>
            </a:r>
            <a:r>
              <a:rPr lang="en-US" sz="1050" dirty="0">
                <a:solidFill>
                  <a:schemeClr val="bg1">
                    <a:lumMod val="75000"/>
                  </a:schemeClr>
                </a:solidFill>
              </a:rPr>
              <a:t>soccer ball almost got struck by </a:t>
            </a:r>
            <a:r>
              <a:rPr lang="en-US" sz="1050" dirty="0" smtClean="0">
                <a:solidFill>
                  <a:schemeClr val="bg1">
                    <a:lumMod val="75000"/>
                  </a:schemeClr>
                </a:solidFill>
              </a:rPr>
              <a:t>lightening. A </a:t>
            </a:r>
            <a:r>
              <a:rPr lang="en-US" sz="1050" dirty="0">
                <a:solidFill>
                  <a:schemeClr val="bg1">
                    <a:lumMod val="75000"/>
                  </a:schemeClr>
                </a:solidFill>
              </a:rPr>
              <a:t>cat anxiously sits in the park and stares at a unattended hot dog that someone left on a yellow </a:t>
            </a:r>
            <a:r>
              <a:rPr lang="en-US" sz="1050" dirty="0" smtClean="0">
                <a:solidFill>
                  <a:schemeClr val="bg1">
                    <a:lumMod val="75000"/>
                  </a:schemeClr>
                </a:solidFill>
              </a:rPr>
              <a:t>bench. Mike </a:t>
            </a:r>
            <a:r>
              <a:rPr lang="en-US" sz="1050" dirty="0">
                <a:solidFill>
                  <a:schemeClr val="bg1">
                    <a:lumMod val="75000"/>
                  </a:schemeClr>
                </a:solidFill>
              </a:rPr>
              <a:t>and Jenny are enjoying playing with a volleyball in the </a:t>
            </a:r>
            <a:r>
              <a:rPr lang="en-US" sz="1050" dirty="0" smtClean="0">
                <a:solidFill>
                  <a:schemeClr val="bg1">
                    <a:lumMod val="75000"/>
                  </a:schemeClr>
                </a:solidFill>
              </a:rPr>
              <a:t>park. Mike </a:t>
            </a:r>
            <a:r>
              <a:rPr lang="en-US" sz="1050" dirty="0">
                <a:solidFill>
                  <a:schemeClr val="bg1">
                    <a:lumMod val="75000"/>
                  </a:schemeClr>
                </a:solidFill>
              </a:rPr>
              <a:t>and Jenny are Playing pirates and their dog wants to play with the beach </a:t>
            </a:r>
            <a:r>
              <a:rPr lang="en-US" sz="1050" dirty="0" smtClean="0">
                <a:solidFill>
                  <a:schemeClr val="bg1">
                    <a:lumMod val="75000"/>
                  </a:schemeClr>
                </a:solidFill>
              </a:rPr>
              <a:t>ball. Mike </a:t>
            </a:r>
            <a:r>
              <a:rPr lang="en-US" sz="1050" dirty="0">
                <a:solidFill>
                  <a:schemeClr val="bg1">
                    <a:lumMod val="75000"/>
                  </a:schemeClr>
                </a:solidFill>
              </a:rPr>
              <a:t>and Jenny are laughing while they play with the </a:t>
            </a:r>
            <a:r>
              <a:rPr lang="en-US" sz="1050" dirty="0" err="1">
                <a:solidFill>
                  <a:schemeClr val="bg1">
                    <a:lumMod val="75000"/>
                  </a:schemeClr>
                </a:solidFill>
              </a:rPr>
              <a:t>frisbee</a:t>
            </a:r>
            <a:r>
              <a:rPr lang="en-US" sz="1050" dirty="0" smtClean="0">
                <a:solidFill>
                  <a:schemeClr val="bg1">
                    <a:lumMod val="75000"/>
                  </a:schemeClr>
                </a:solidFill>
              </a:rPr>
              <a:t>. 'OH </a:t>
            </a:r>
            <a:r>
              <a:rPr lang="en-US" sz="1050" dirty="0">
                <a:solidFill>
                  <a:schemeClr val="bg1">
                    <a:lumMod val="75000"/>
                  </a:schemeClr>
                </a:solidFill>
              </a:rPr>
              <a:t>NO!" shouts Mike as Jenny runs from the green </a:t>
            </a:r>
            <a:r>
              <a:rPr lang="en-US" sz="1050" dirty="0" smtClean="0">
                <a:solidFill>
                  <a:schemeClr val="bg1">
                    <a:lumMod val="75000"/>
                  </a:schemeClr>
                </a:solidFill>
              </a:rPr>
              <a:t>snake! Jenny </a:t>
            </a:r>
            <a:r>
              <a:rPr lang="en-US" sz="1050" dirty="0">
                <a:solidFill>
                  <a:schemeClr val="bg1">
                    <a:lumMod val="75000"/>
                  </a:schemeClr>
                </a:solidFill>
              </a:rPr>
              <a:t>runs to ask mike if he can play tennis with </a:t>
            </a:r>
            <a:r>
              <a:rPr lang="en-US" sz="1050" dirty="0" smtClean="0">
                <a:solidFill>
                  <a:schemeClr val="bg1">
                    <a:lumMod val="75000"/>
                  </a:schemeClr>
                </a:solidFill>
              </a:rPr>
              <a:t>her. Mike </a:t>
            </a:r>
            <a:r>
              <a:rPr lang="en-US" sz="1050" dirty="0">
                <a:solidFill>
                  <a:schemeClr val="bg1">
                    <a:lumMod val="75000"/>
                  </a:schemeClr>
                </a:solidFill>
              </a:rPr>
              <a:t>and Jenny are playing catch with a football while a dog watches and a hot air balloon flies past </a:t>
            </a:r>
            <a:r>
              <a:rPr lang="en-US" sz="1050" dirty="0" smtClean="0">
                <a:solidFill>
                  <a:schemeClr val="bg1">
                    <a:lumMod val="75000"/>
                  </a:schemeClr>
                </a:solidFill>
              </a:rPr>
              <a:t>them. Jenny </a:t>
            </a:r>
            <a:r>
              <a:rPr lang="en-US" sz="1050" dirty="0">
                <a:solidFill>
                  <a:schemeClr val="bg1">
                    <a:lumMod val="75000"/>
                  </a:schemeClr>
                </a:solidFill>
              </a:rPr>
              <a:t>wants to play on the side but it's raining over </a:t>
            </a:r>
            <a:r>
              <a:rPr lang="en-US" sz="1050" dirty="0" smtClean="0">
                <a:solidFill>
                  <a:schemeClr val="bg1">
                    <a:lumMod val="75000"/>
                  </a:schemeClr>
                </a:solidFill>
              </a:rPr>
              <a:t>there. Jenny </a:t>
            </a:r>
            <a:r>
              <a:rPr lang="en-US" sz="1050" dirty="0">
                <a:solidFill>
                  <a:schemeClr val="bg1">
                    <a:lumMod val="75000"/>
                  </a:schemeClr>
                </a:solidFill>
              </a:rPr>
              <a:t>and Mike are having a great time in the sunny park as she pitches a baseball to Mike who is waiting with his </a:t>
            </a:r>
            <a:r>
              <a:rPr lang="en-US" sz="1050" dirty="0" smtClean="0">
                <a:solidFill>
                  <a:schemeClr val="bg1">
                    <a:lumMod val="75000"/>
                  </a:schemeClr>
                </a:solidFill>
              </a:rPr>
              <a:t>bat. Mike </a:t>
            </a:r>
            <a:r>
              <a:rPr lang="en-US" sz="1050" dirty="0">
                <a:solidFill>
                  <a:schemeClr val="bg1">
                    <a:lumMod val="75000"/>
                  </a:schemeClr>
                </a:solidFill>
              </a:rPr>
              <a:t>and Jenny are happy that it is finally time to </a:t>
            </a:r>
            <a:r>
              <a:rPr lang="en-US" sz="1050" dirty="0" smtClean="0">
                <a:solidFill>
                  <a:schemeClr val="bg1">
                    <a:lumMod val="75000"/>
                  </a:schemeClr>
                </a:solidFill>
              </a:rPr>
              <a:t>eat! Jenny </a:t>
            </a:r>
            <a:r>
              <a:rPr lang="en-US" sz="1050" dirty="0">
                <a:solidFill>
                  <a:schemeClr val="bg1">
                    <a:lumMod val="75000"/>
                  </a:schemeClr>
                </a:solidFill>
              </a:rPr>
              <a:t>is scared of a snake at their campsite but Mike wants to go catch </a:t>
            </a:r>
            <a:r>
              <a:rPr lang="en-US" sz="1050" dirty="0" smtClean="0">
                <a:solidFill>
                  <a:schemeClr val="bg1">
                    <a:lumMod val="75000"/>
                  </a:schemeClr>
                </a:solidFill>
              </a:rPr>
              <a:t>it. Mike </a:t>
            </a:r>
            <a:r>
              <a:rPr lang="en-US" sz="1050" dirty="0">
                <a:solidFill>
                  <a:schemeClr val="bg1">
                    <a:lumMod val="75000"/>
                  </a:schemeClr>
                </a:solidFill>
              </a:rPr>
              <a:t>was about to step into the sandbox when he saw there was snake in </a:t>
            </a:r>
            <a:r>
              <a:rPr lang="en-US" sz="1050" dirty="0" smtClean="0">
                <a:solidFill>
                  <a:schemeClr val="bg1">
                    <a:lumMod val="75000"/>
                  </a:schemeClr>
                </a:solidFill>
              </a:rPr>
              <a:t>there. Mike </a:t>
            </a:r>
            <a:r>
              <a:rPr lang="en-US" sz="1050" dirty="0">
                <a:solidFill>
                  <a:schemeClr val="bg1">
                    <a:lumMod val="75000"/>
                  </a:schemeClr>
                </a:solidFill>
              </a:rPr>
              <a:t>went down the slide too quickly and Jenny is worried that he is </a:t>
            </a:r>
            <a:r>
              <a:rPr lang="en-US" sz="1050" dirty="0" smtClean="0">
                <a:solidFill>
                  <a:schemeClr val="bg1">
                    <a:lumMod val="75000"/>
                  </a:schemeClr>
                </a:solidFill>
              </a:rPr>
              <a:t>hurt. Mike </a:t>
            </a:r>
            <a:r>
              <a:rPr lang="en-US" sz="1050" dirty="0">
                <a:solidFill>
                  <a:schemeClr val="bg1">
                    <a:lumMod val="75000"/>
                  </a:schemeClr>
                </a:solidFill>
              </a:rPr>
              <a:t>is sliding down the red slide and Jenny is asking him if he wants to play tennis or </a:t>
            </a:r>
            <a:r>
              <a:rPr lang="en-US" sz="1050" dirty="0" smtClean="0">
                <a:solidFill>
                  <a:schemeClr val="bg1">
                    <a:lumMod val="75000"/>
                  </a:schemeClr>
                </a:solidFill>
              </a:rPr>
              <a:t>baseball. Nobody </a:t>
            </a:r>
            <a:r>
              <a:rPr lang="en-US" sz="1050" dirty="0">
                <a:solidFill>
                  <a:schemeClr val="bg1">
                    <a:lumMod val="75000"/>
                  </a:schemeClr>
                </a:solidFill>
              </a:rPr>
              <a:t>is playing at the park because a thunder storm started and rain came pouring </a:t>
            </a:r>
            <a:r>
              <a:rPr lang="en-US" sz="1050" dirty="0" smtClean="0">
                <a:solidFill>
                  <a:schemeClr val="bg1">
                    <a:lumMod val="75000"/>
                  </a:schemeClr>
                </a:solidFill>
              </a:rPr>
              <a:t>down. Mike </a:t>
            </a:r>
            <a:r>
              <a:rPr lang="en-US" sz="1050" dirty="0">
                <a:solidFill>
                  <a:schemeClr val="bg1">
                    <a:lumMod val="75000"/>
                  </a:schemeClr>
                </a:solidFill>
              </a:rPr>
              <a:t>is so sad that he has to play </a:t>
            </a:r>
            <a:r>
              <a:rPr lang="en-US" sz="1050" dirty="0" smtClean="0">
                <a:solidFill>
                  <a:schemeClr val="bg1">
                    <a:lumMod val="75000"/>
                  </a:schemeClr>
                </a:solidFill>
              </a:rPr>
              <a:t>alone. Mike </a:t>
            </a:r>
            <a:r>
              <a:rPr lang="en-US" sz="1050" dirty="0">
                <a:solidFill>
                  <a:schemeClr val="bg1">
                    <a:lumMod val="75000"/>
                  </a:schemeClr>
                </a:solidFill>
              </a:rPr>
              <a:t>is sad that the hot dogs are burning on the grill! Jenny is happy just to have the sandwich and </a:t>
            </a:r>
            <a:r>
              <a:rPr lang="en-US" sz="1050" dirty="0" smtClean="0">
                <a:solidFill>
                  <a:schemeClr val="bg1">
                    <a:lumMod val="75000"/>
                  </a:schemeClr>
                </a:solidFill>
              </a:rPr>
              <a:t>pizza. Jenny </a:t>
            </a:r>
            <a:r>
              <a:rPr lang="en-US" sz="1050" dirty="0">
                <a:solidFill>
                  <a:schemeClr val="bg1">
                    <a:lumMod val="75000"/>
                  </a:schemeClr>
                </a:solidFill>
              </a:rPr>
              <a:t>is talking to an owl in the tree. The owl is actually a wizard that is </a:t>
            </a:r>
            <a:r>
              <a:rPr lang="en-US" sz="1050" dirty="0" smtClean="0">
                <a:solidFill>
                  <a:schemeClr val="bg1">
                    <a:lumMod val="75000"/>
                  </a:schemeClr>
                </a:solidFill>
              </a:rPr>
              <a:t>disguised. Mike </a:t>
            </a:r>
            <a:r>
              <a:rPr lang="en-US" sz="1050" dirty="0">
                <a:solidFill>
                  <a:schemeClr val="bg1">
                    <a:lumMod val="75000"/>
                  </a:schemeClr>
                </a:solidFill>
              </a:rPr>
              <a:t>is happy to see a cat in the sandbox but Jenny doesn't like cats so she is </a:t>
            </a:r>
            <a:r>
              <a:rPr lang="en-US" sz="1050" dirty="0" smtClean="0">
                <a:solidFill>
                  <a:schemeClr val="bg1">
                    <a:lumMod val="75000"/>
                  </a:schemeClr>
                </a:solidFill>
              </a:rPr>
              <a:t>afraid. Mike </a:t>
            </a:r>
            <a:r>
              <a:rPr lang="en-US" sz="1050" dirty="0">
                <a:solidFill>
                  <a:schemeClr val="bg1">
                    <a:lumMod val="75000"/>
                  </a:schemeClr>
                </a:solidFill>
              </a:rPr>
              <a:t>and Jenny are playing catch with a baseball but somehow Mike climbed up in a </a:t>
            </a:r>
            <a:r>
              <a:rPr lang="en-US" sz="1050" dirty="0" smtClean="0">
                <a:solidFill>
                  <a:schemeClr val="bg1">
                    <a:lumMod val="75000"/>
                  </a:schemeClr>
                </a:solidFill>
              </a:rPr>
              <a:t>tree. Mike </a:t>
            </a:r>
            <a:r>
              <a:rPr lang="en-US" sz="1050" dirty="0">
                <a:solidFill>
                  <a:schemeClr val="bg1">
                    <a:lumMod val="75000"/>
                  </a:schemeClr>
                </a:solidFill>
              </a:rPr>
              <a:t>trips on his way to catch a </a:t>
            </a:r>
            <a:r>
              <a:rPr lang="en-US" sz="1050" dirty="0" err="1">
                <a:solidFill>
                  <a:schemeClr val="bg1">
                    <a:lumMod val="75000"/>
                  </a:schemeClr>
                </a:solidFill>
              </a:rPr>
              <a:t>frisbee</a:t>
            </a:r>
            <a:r>
              <a:rPr lang="en-US" sz="1050" dirty="0">
                <a:solidFill>
                  <a:schemeClr val="bg1">
                    <a:lumMod val="75000"/>
                  </a:schemeClr>
                </a:solidFill>
              </a:rPr>
              <a:t>. Jenny is frustrated with his </a:t>
            </a:r>
            <a:r>
              <a:rPr lang="en-US" sz="1050" dirty="0" smtClean="0">
                <a:solidFill>
                  <a:schemeClr val="bg1">
                    <a:lumMod val="75000"/>
                  </a:schemeClr>
                </a:solidFill>
              </a:rPr>
              <a:t>incompetence. Mike </a:t>
            </a:r>
            <a:r>
              <a:rPr lang="en-US" sz="1050" dirty="0">
                <a:solidFill>
                  <a:schemeClr val="bg1">
                    <a:lumMod val="75000"/>
                  </a:schemeClr>
                </a:solidFill>
              </a:rPr>
              <a:t>and Jenny happily watch as a hat-wearing duck and a glasses-wearing owl stand under an apple </a:t>
            </a:r>
            <a:r>
              <a:rPr lang="en-US" sz="1050" dirty="0" smtClean="0">
                <a:solidFill>
                  <a:schemeClr val="bg1">
                    <a:lumMod val="75000"/>
                  </a:schemeClr>
                </a:solidFill>
              </a:rPr>
              <a:t>tree. Jenny </a:t>
            </a:r>
            <a:r>
              <a:rPr lang="en-US" sz="1050" dirty="0">
                <a:solidFill>
                  <a:schemeClr val="bg1">
                    <a:lumMod val="75000"/>
                  </a:schemeClr>
                </a:solidFill>
              </a:rPr>
              <a:t>and Mike were happy to see each other even though it was </a:t>
            </a:r>
            <a:r>
              <a:rPr lang="en-US" sz="1050" dirty="0" smtClean="0">
                <a:solidFill>
                  <a:schemeClr val="bg1">
                    <a:lumMod val="75000"/>
                  </a:schemeClr>
                </a:solidFill>
              </a:rPr>
              <a:t>raining. The </a:t>
            </a:r>
            <a:r>
              <a:rPr lang="en-US" sz="1050" dirty="0">
                <a:solidFill>
                  <a:schemeClr val="bg1">
                    <a:lumMod val="75000"/>
                  </a:schemeClr>
                </a:solidFill>
              </a:rPr>
              <a:t>cat comes to see Mike and Jenny while they are playing by the </a:t>
            </a:r>
            <a:r>
              <a:rPr lang="en-US" sz="1050" dirty="0" smtClean="0">
                <a:solidFill>
                  <a:schemeClr val="bg1">
                    <a:lumMod val="75000"/>
                  </a:schemeClr>
                </a:solidFill>
              </a:rPr>
              <a:t>sandbox. Mike </a:t>
            </a:r>
            <a:r>
              <a:rPr lang="en-US" sz="1050" dirty="0">
                <a:solidFill>
                  <a:schemeClr val="bg1">
                    <a:lumMod val="75000"/>
                  </a:schemeClr>
                </a:solidFill>
              </a:rPr>
              <a:t>laughs when he sees Jenny coming with a owl on her </a:t>
            </a:r>
            <a:r>
              <a:rPr lang="en-US" sz="1050" dirty="0" smtClean="0">
                <a:solidFill>
                  <a:schemeClr val="bg1">
                    <a:lumMod val="75000"/>
                  </a:schemeClr>
                </a:solidFill>
              </a:rPr>
              <a:t>arm! Jenny </a:t>
            </a:r>
            <a:r>
              <a:rPr lang="en-US" sz="1050" dirty="0">
                <a:solidFill>
                  <a:schemeClr val="bg1">
                    <a:lumMod val="75000"/>
                  </a:schemeClr>
                </a:solidFill>
              </a:rPr>
              <a:t>and Mike are having so much fun! They are resting after playing </a:t>
            </a:r>
            <a:r>
              <a:rPr lang="en-US" sz="1050" dirty="0" smtClean="0">
                <a:solidFill>
                  <a:schemeClr val="bg1">
                    <a:lumMod val="75000"/>
                  </a:schemeClr>
                </a:solidFill>
              </a:rPr>
              <a:t>baseball. Mike </a:t>
            </a:r>
            <a:r>
              <a:rPr lang="en-US" sz="1050" dirty="0">
                <a:solidFill>
                  <a:schemeClr val="bg1">
                    <a:lumMod val="75000"/>
                  </a:schemeClr>
                </a:solidFill>
              </a:rPr>
              <a:t>is asking dog and cat where Jenny is. Look she is hiding behind the </a:t>
            </a:r>
            <a:r>
              <a:rPr lang="en-US" sz="1050" dirty="0" smtClean="0">
                <a:solidFill>
                  <a:schemeClr val="bg1">
                    <a:lumMod val="75000"/>
                  </a:schemeClr>
                </a:solidFill>
              </a:rPr>
              <a:t>tree! Jenny's </a:t>
            </a:r>
            <a:r>
              <a:rPr lang="en-US" sz="1050" dirty="0">
                <a:solidFill>
                  <a:schemeClr val="bg1">
                    <a:lumMod val="75000"/>
                  </a:schemeClr>
                </a:solidFill>
              </a:rPr>
              <a:t>pie got wet.  Mike was happy it was ruined since she'd refused to share it with </a:t>
            </a:r>
            <a:r>
              <a:rPr lang="en-US" sz="1050" dirty="0" smtClean="0">
                <a:solidFill>
                  <a:schemeClr val="bg1">
                    <a:lumMod val="75000"/>
                  </a:schemeClr>
                </a:solidFill>
              </a:rPr>
              <a:t>him. Jenny </a:t>
            </a:r>
            <a:r>
              <a:rPr lang="en-US" sz="1050" dirty="0">
                <a:solidFill>
                  <a:schemeClr val="bg1">
                    <a:lumMod val="75000"/>
                  </a:schemeClr>
                </a:solidFill>
              </a:rPr>
              <a:t>bakes Mike a pie so that he will consider joining silly hats </a:t>
            </a:r>
            <a:r>
              <a:rPr lang="en-US" sz="1050" dirty="0" smtClean="0">
                <a:solidFill>
                  <a:schemeClr val="bg1">
                    <a:lumMod val="75000"/>
                  </a:schemeClr>
                </a:solidFill>
              </a:rPr>
              <a:t>club. Mike </a:t>
            </a:r>
            <a:r>
              <a:rPr lang="en-US" sz="1050" dirty="0">
                <a:solidFill>
                  <a:schemeClr val="bg1">
                    <a:lumMod val="75000"/>
                  </a:schemeClr>
                </a:solidFill>
              </a:rPr>
              <a:t>and Jenny are happy that the dog has came </a:t>
            </a:r>
            <a:r>
              <a:rPr lang="en-US" sz="1050" dirty="0" smtClean="0">
                <a:solidFill>
                  <a:schemeClr val="bg1">
                    <a:lumMod val="75000"/>
                  </a:schemeClr>
                </a:solidFill>
              </a:rPr>
              <a:t>back! Jenny </a:t>
            </a:r>
            <a:r>
              <a:rPr lang="en-US" sz="1050" dirty="0">
                <a:solidFill>
                  <a:schemeClr val="bg1">
                    <a:lumMod val="75000"/>
                  </a:schemeClr>
                </a:solidFill>
              </a:rPr>
              <a:t>is playing with a cat in the </a:t>
            </a:r>
            <a:r>
              <a:rPr lang="en-US" sz="1050" dirty="0" smtClean="0">
                <a:solidFill>
                  <a:schemeClr val="bg1">
                    <a:lumMod val="75000"/>
                  </a:schemeClr>
                </a:solidFill>
              </a:rPr>
              <a:t>sandbox. Mike </a:t>
            </a:r>
            <a:r>
              <a:rPr lang="en-US" sz="1050" dirty="0">
                <a:solidFill>
                  <a:schemeClr val="bg1">
                    <a:lumMod val="75000"/>
                  </a:schemeClr>
                </a:solidFill>
              </a:rPr>
              <a:t>and Jenny sit in the grass and laugh while they watch a cat try to slide down the </a:t>
            </a:r>
            <a:r>
              <a:rPr lang="en-US" sz="1050" dirty="0" smtClean="0">
                <a:solidFill>
                  <a:schemeClr val="bg1">
                    <a:lumMod val="75000"/>
                  </a:schemeClr>
                </a:solidFill>
              </a:rPr>
              <a:t>slide. Mike </a:t>
            </a:r>
            <a:r>
              <a:rPr lang="en-US" sz="1050" dirty="0">
                <a:solidFill>
                  <a:schemeClr val="bg1">
                    <a:lumMod val="75000"/>
                  </a:schemeClr>
                </a:solidFill>
              </a:rPr>
              <a:t>and Jenny urge the duck to fetch the bucket for </a:t>
            </a:r>
            <a:r>
              <a:rPr lang="en-US" sz="1050" dirty="0" smtClean="0">
                <a:solidFill>
                  <a:schemeClr val="bg1">
                    <a:lumMod val="75000"/>
                  </a:schemeClr>
                </a:solidFill>
              </a:rPr>
              <a:t>them. Mike </a:t>
            </a:r>
            <a:r>
              <a:rPr lang="en-US" sz="1050" dirty="0">
                <a:solidFill>
                  <a:schemeClr val="bg1">
                    <a:lumMod val="75000"/>
                  </a:schemeClr>
                </a:solidFill>
              </a:rPr>
              <a:t>and Jenny are standing by the fire while a big brown bear tries to scare the two </a:t>
            </a:r>
            <a:r>
              <a:rPr lang="en-US" sz="1050" dirty="0" smtClean="0">
                <a:solidFill>
                  <a:schemeClr val="bg1">
                    <a:lumMod val="75000"/>
                  </a:schemeClr>
                </a:solidFill>
              </a:rPr>
              <a:t>friends. Mike </a:t>
            </a:r>
            <a:r>
              <a:rPr lang="en-US" sz="1050" dirty="0">
                <a:solidFill>
                  <a:schemeClr val="bg1">
                    <a:lumMod val="75000"/>
                  </a:schemeClr>
                </a:solidFill>
              </a:rPr>
              <a:t>and Jenny are happy to play ball at the </a:t>
            </a:r>
            <a:r>
              <a:rPr lang="en-US" sz="1050" dirty="0" smtClean="0">
                <a:solidFill>
                  <a:schemeClr val="bg1">
                    <a:lumMod val="75000"/>
                  </a:schemeClr>
                </a:solidFill>
              </a:rPr>
              <a:t>park! Mike </a:t>
            </a:r>
            <a:r>
              <a:rPr lang="en-US" sz="1050" dirty="0">
                <a:solidFill>
                  <a:schemeClr val="bg1">
                    <a:lumMod val="75000"/>
                  </a:schemeClr>
                </a:solidFill>
              </a:rPr>
              <a:t>jumps off the swing and runs to Jenny. Jenny has balloons to share with Mike</a:t>
            </a:r>
            <a:r>
              <a:rPr lang="en-US" sz="1050" dirty="0" smtClean="0">
                <a:solidFill>
                  <a:schemeClr val="bg1">
                    <a:lumMod val="75000"/>
                  </a:schemeClr>
                </a:solidFill>
              </a:rPr>
              <a:t>. </a:t>
            </a:r>
            <a:r>
              <a:rPr lang="en-US" sz="1050" dirty="0">
                <a:solidFill>
                  <a:schemeClr val="bg1">
                    <a:lumMod val="75000"/>
                  </a:schemeClr>
                </a:solidFill>
              </a:rPr>
              <a:t>Mike and Jenny play outside in the sandbox. Mike is afraid of an owl that is in the tree. Jenny had a pie that she didn't want to share.  That made Mike angry. Mike's soccer ball almost got struck by lightening. A cat anxiously sits in the park and stares at a unattended hot dog that someone left on a yellow bench. Mike and Jenny are enjoying playing with a volleyball in the park. Mike and Jenny are Playing pirates and their dog wants to play with the beach ball. Mike and Jenny are laughing while they play with the </a:t>
            </a:r>
            <a:r>
              <a:rPr lang="en-US" sz="1050" dirty="0" err="1">
                <a:solidFill>
                  <a:schemeClr val="bg1">
                    <a:lumMod val="75000"/>
                  </a:schemeClr>
                </a:solidFill>
              </a:rPr>
              <a:t>frisbee</a:t>
            </a:r>
            <a:r>
              <a:rPr lang="en-US" sz="1050" dirty="0">
                <a:solidFill>
                  <a:schemeClr val="bg1">
                    <a:lumMod val="75000"/>
                  </a:schemeClr>
                </a:solidFill>
              </a:rPr>
              <a:t>. 'OH NO!" shouts Mike as Jenny runs from the green snake! Jenny runs to ask mike if he can play tennis with her. Mike and Jenny are playing catch with a football while a dog watches and a hot air balloon flies past them. Jenny wants to play on the side but it's raining over there. Jenny and Mike are having a great time in the sunny park as she pitches a baseball to Mike who is waiting with his bat. Mike and Jenny are happy that it is finally time to eat! Jenny is scared of a snake at their campsite but Mike wants to go catch it. Mike was about to step into the sandbox when he saw there was snake in there. Mike went down the slide too quickly and Jenny is worried that he is hurt. Mike is sliding down the red slide and Jenny is asking him if he wants to play tennis or baseball. Nobody is playing at the park because a thunder storm started and rain came pouring down. Mike is so sad that he has to play alone. Mike is sad that the hot dogs are burning on the grill! Jenny is happy just to have the sandwich and pizza. Jenny is talking to an owl in the tree. The owl is actually a wizard that is disguised. Mike is happy to see a cat in the sandbox but Jenny doesn't like cats so she is afraid. Mike and Jenny are playing catch with a baseball but somehow Mike climbed up in a tree. Mike trips on his way to catch a </a:t>
            </a:r>
            <a:r>
              <a:rPr lang="en-US" sz="1050" dirty="0" err="1">
                <a:solidFill>
                  <a:schemeClr val="bg1">
                    <a:lumMod val="75000"/>
                  </a:schemeClr>
                </a:solidFill>
              </a:rPr>
              <a:t>frisbee</a:t>
            </a:r>
            <a:r>
              <a:rPr lang="en-US" sz="1050" dirty="0">
                <a:solidFill>
                  <a:schemeClr val="bg1">
                    <a:lumMod val="75000"/>
                  </a:schemeClr>
                </a:solidFill>
              </a:rPr>
              <a:t>. Jenny is frustrated with his incompetence. Mike and Jenny happily watch as a hat-wearing duck and a glasses-wearing owl stand under an apple tree. Jenny and Mike were happy to see each other even though it was raining. The cat comes to see Mike and Jenny while they are playing by the sandbox. Mike laughs when he sees Jenny coming with a owl on her arm! Jenny and Mike are having so much fun! They are resting after playing baseball. Mike is asking dog and cat where Jenny is. Look she is hiding behind the tree! Jenny's pie got wet.  Mike was happy it was ruined since she'd refused to share it with him. Jenny bakes Mike a pie so that he will consider joining silly hats club. Mike and Jenny are happy that the dog has came back! Jenny is playing with a cat in the sandbox. Mike and Jenny sit in the grass and laugh while they watch a cat try to slide down the slide. Mike and Jenny urge the duck to fetch the bucket for them. Mike and Jenny are standing by the fire while a big brown bear tries to scare the two friends. Mike and Jenny are happy to play ball at the park! Mike jumps off the swing and runs to Jenny. Jenny has balloons to share with Mike</a:t>
            </a:r>
            <a:r>
              <a:rPr lang="en-US" sz="1050" dirty="0" smtClean="0">
                <a:solidFill>
                  <a:schemeClr val="bg1">
                    <a:lumMod val="75000"/>
                  </a:schemeClr>
                </a:solidFill>
              </a:rPr>
              <a:t>.</a:t>
            </a:r>
            <a:r>
              <a:rPr lang="en-US" sz="1050" dirty="0">
                <a:solidFill>
                  <a:schemeClr val="bg1">
                    <a:lumMod val="75000"/>
                  </a:schemeClr>
                </a:solidFill>
              </a:rPr>
              <a:t> Mike and Jenny play outside in the sandbox. Mike is afraid of an owl that is in the tree. Jenny had a pie that she didn't want to share.  That made Mike angry. Mike's soccer ball almost got struck by lightening. A cat anxiously sits in the park and stares at a unattended hot dog that someone left on a yellow bench. Mike and Jenny are enjoying playing with a volleyball in the park. Mike and Jenny are Playing pirates and their dog wants to play with the beach ball. Mike and Jenny are laughing while they play with the </a:t>
            </a:r>
            <a:r>
              <a:rPr lang="en-US" sz="1050" dirty="0" err="1">
                <a:solidFill>
                  <a:schemeClr val="bg1">
                    <a:lumMod val="75000"/>
                  </a:schemeClr>
                </a:solidFill>
              </a:rPr>
              <a:t>frisbee</a:t>
            </a:r>
            <a:r>
              <a:rPr lang="en-US" sz="1050" dirty="0">
                <a:solidFill>
                  <a:schemeClr val="bg1">
                    <a:lumMod val="75000"/>
                  </a:schemeClr>
                </a:solidFill>
              </a:rPr>
              <a:t>. 'OH NO!" shouts Mike as Jenny runs from the green snake! Jenny runs to ask mike if he can play tennis with her. Mike and Jenny are playing catch with a football while a dog watches and a hot air balloon flies past them. Jenny wants to play on the side but it's raining over there. Jenny and Mike are having a great time in the sunny park as she pitches a baseball to Mike who is waiting with his bat. Mike and Jenny are happy that it is finally time to eat! Jenny is scared of a snake at their campsite but Mike wants to go catch it. Mike was about to step into the sandbox when he saw there was snake in there. Mike went down the slide too quickly and Jenny is worried that he is hurt. Mike is sliding down the red slide and Jenny is asking him if he wants to play tennis or baseball. Nobody is playing at the park because a thunder storm started and rain came pouring down. </a:t>
            </a:r>
          </a:p>
          <a:p>
            <a:r>
              <a:rPr lang="en-US" sz="1050" dirty="0" smtClean="0">
                <a:solidFill>
                  <a:schemeClr val="bg1">
                    <a:lumMod val="75000"/>
                  </a:schemeClr>
                </a:solidFill>
              </a:rPr>
              <a:t> </a:t>
            </a:r>
            <a:endParaRPr lang="en-US" sz="1050" dirty="0">
              <a:solidFill>
                <a:schemeClr val="bg1">
                  <a:lumMod val="75000"/>
                </a:schemeClr>
              </a:solidFill>
            </a:endParaRPr>
          </a:p>
        </p:txBody>
      </p:sp>
      <p:sp>
        <p:nvSpPr>
          <p:cNvPr id="7" name="Rectangle 6"/>
          <p:cNvSpPr/>
          <p:nvPr/>
        </p:nvSpPr>
        <p:spPr>
          <a:xfrm>
            <a:off x="0" y="0"/>
            <a:ext cx="9144000" cy="6858000"/>
          </a:xfrm>
          <a:prstGeom prst="rect">
            <a:avLst/>
          </a:prstGeom>
          <a:gradFill>
            <a:gsLst>
              <a:gs pos="21000">
                <a:srgbClr val="FFFFFF">
                  <a:alpha val="0"/>
                </a:srgbClr>
              </a:gs>
              <a:gs pos="100000">
                <a:srgbClr val="FFFFFF">
                  <a:alpha val="29020"/>
                </a:srgbClr>
              </a:gs>
              <a:gs pos="74000">
                <a:srgbClr val="FFFFFF">
                  <a:alpha val="8902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19890"/>
            <a:ext cx="7772400" cy="1174973"/>
          </a:xfrm>
        </p:spPr>
        <p:txBody>
          <a:bodyPr>
            <a:normAutofit/>
          </a:bodyPr>
          <a:lstStyle/>
          <a:p>
            <a:pPr algn="l"/>
            <a:r>
              <a:rPr lang="en-US" dirty="0" smtClean="0"/>
              <a:t>What’s in a description?</a:t>
            </a:r>
            <a:endParaRPr lang="en-US" dirty="0"/>
          </a:p>
        </p:txBody>
      </p:sp>
      <p:sp>
        <p:nvSpPr>
          <p:cNvPr id="3" name="Subtitle 2"/>
          <p:cNvSpPr>
            <a:spLocks noGrp="1"/>
          </p:cNvSpPr>
          <p:nvPr>
            <p:ph type="subTitle" idx="1"/>
          </p:nvPr>
        </p:nvSpPr>
        <p:spPr>
          <a:xfrm>
            <a:off x="685800" y="4566451"/>
            <a:ext cx="2223655" cy="1037975"/>
          </a:xfrm>
          <a:effectLst>
            <a:glow rad="228600">
              <a:schemeClr val="accent1">
                <a:satMod val="175000"/>
                <a:alpha val="40000"/>
              </a:schemeClr>
            </a:glow>
            <a:outerShdw blurRad="101600" dir="2700000" algn="tl" rotWithShape="0">
              <a:schemeClr val="bg1"/>
            </a:outerShdw>
            <a:softEdge rad="342900"/>
          </a:effectLst>
        </p:spPr>
        <p:txBody>
          <a:bodyPr/>
          <a:lstStyle/>
          <a:p>
            <a:pPr algn="l"/>
            <a:r>
              <a:rPr lang="en-US" dirty="0" smtClean="0">
                <a:latin typeface="Segoe UI Semilight" panose="020B0402040204020203" pitchFamily="34" charset="0"/>
                <a:cs typeface="Segoe UI Semilight" panose="020B0402040204020203" pitchFamily="34" charset="0"/>
              </a:rPr>
              <a:t>Larry Zitnick</a:t>
            </a:r>
          </a:p>
          <a:p>
            <a:pPr algn="l"/>
            <a:r>
              <a:rPr lang="en-US" sz="1600" dirty="0" smtClean="0">
                <a:latin typeface="Segoe UI Semilight" panose="020B0402040204020203" pitchFamily="34" charset="0"/>
                <a:cs typeface="Segoe UI Semilight" panose="020B0402040204020203" pitchFamily="34" charset="0"/>
              </a:rPr>
              <a:t>Microsoft Research</a:t>
            </a:r>
            <a:endParaRPr lang="en-US" sz="1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029200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521"/>
          <a:stretch/>
        </p:blipFill>
        <p:spPr>
          <a:xfrm>
            <a:off x="0" y="1125619"/>
            <a:ext cx="9144000" cy="5727668"/>
          </a:xfrm>
          <a:prstGeom prst="rect">
            <a:avLst/>
          </a:prstGeom>
        </p:spPr>
      </p:pic>
      <p:sp>
        <p:nvSpPr>
          <p:cNvPr id="5" name="Rectangle 4"/>
          <p:cNvSpPr/>
          <p:nvPr/>
        </p:nvSpPr>
        <p:spPr>
          <a:xfrm>
            <a:off x="177590" y="241723"/>
            <a:ext cx="4572000" cy="707886"/>
          </a:xfrm>
          <a:prstGeom prst="rect">
            <a:avLst/>
          </a:prstGeom>
        </p:spPr>
        <p:txBody>
          <a:bodyPr>
            <a:spAutoFit/>
          </a:bodyPr>
          <a:lstStyle/>
          <a:p>
            <a:r>
              <a:rPr lang="en-US" sz="2000" dirty="0"/>
              <a:t>Shot was taken thru a glass window. This was the best shot without glass reflection. </a:t>
            </a:r>
          </a:p>
        </p:txBody>
      </p:sp>
    </p:spTree>
    <p:extLst>
      <p:ext uri="{BB962C8B-B14F-4D97-AF65-F5344CB8AC3E}">
        <p14:creationId xmlns:p14="http://schemas.microsoft.com/office/powerpoint/2010/main" val="16182260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92844"/>
            <a:ext cx="9144000" cy="6065156"/>
          </a:xfrm>
          <a:prstGeom prst="rect">
            <a:avLst/>
          </a:prstGeom>
        </p:spPr>
      </p:pic>
      <p:sp>
        <p:nvSpPr>
          <p:cNvPr id="6" name="Rectangle 5"/>
          <p:cNvSpPr/>
          <p:nvPr/>
        </p:nvSpPr>
        <p:spPr>
          <a:xfrm>
            <a:off x="276435" y="197139"/>
            <a:ext cx="3621569" cy="400110"/>
          </a:xfrm>
          <a:prstGeom prst="rect">
            <a:avLst/>
          </a:prstGeom>
        </p:spPr>
        <p:txBody>
          <a:bodyPr wrap="none">
            <a:spAutoFit/>
          </a:bodyPr>
          <a:lstStyle/>
          <a:p>
            <a:r>
              <a:rPr lang="en-US" sz="2000" dirty="0"/>
              <a:t>We did smile at each other after!</a:t>
            </a:r>
          </a:p>
        </p:txBody>
      </p:sp>
    </p:spTree>
    <p:extLst>
      <p:ext uri="{BB962C8B-B14F-4D97-AF65-F5344CB8AC3E}">
        <p14:creationId xmlns:p14="http://schemas.microsoft.com/office/powerpoint/2010/main" val="228428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896"/>
          <a:stretch/>
        </p:blipFill>
        <p:spPr>
          <a:xfrm>
            <a:off x="-9428" y="1"/>
            <a:ext cx="9153427" cy="6858000"/>
          </a:xfrm>
          <a:prstGeom prst="rect">
            <a:avLst/>
          </a:prstGeom>
        </p:spPr>
      </p:pic>
      <p:sp>
        <p:nvSpPr>
          <p:cNvPr id="6" name="Rectangle 5"/>
          <p:cNvSpPr/>
          <p:nvPr/>
        </p:nvSpPr>
        <p:spPr>
          <a:xfrm>
            <a:off x="254718" y="224243"/>
            <a:ext cx="5686661" cy="400110"/>
          </a:xfrm>
          <a:prstGeom prst="rect">
            <a:avLst/>
          </a:prstGeom>
        </p:spPr>
        <p:txBody>
          <a:bodyPr wrap="square">
            <a:spAutoFit/>
          </a:bodyPr>
          <a:lstStyle/>
          <a:p>
            <a:r>
              <a:rPr lang="en-US" sz="2000" dirty="0">
                <a:solidFill>
                  <a:schemeClr val="bg1"/>
                </a:solidFill>
              </a:rPr>
              <a:t>Walk up shot of Tower Bridge on an August evening</a:t>
            </a:r>
          </a:p>
        </p:txBody>
      </p:sp>
    </p:spTree>
    <p:extLst>
      <p:ext uri="{BB962C8B-B14F-4D97-AF65-F5344CB8AC3E}">
        <p14:creationId xmlns:p14="http://schemas.microsoft.com/office/powerpoint/2010/main" val="1844590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900"/>
          <a:stretch/>
        </p:blipFill>
        <p:spPr>
          <a:xfrm>
            <a:off x="0" y="1"/>
            <a:ext cx="9142786" cy="6858000"/>
          </a:xfrm>
          <a:prstGeom prst="rect">
            <a:avLst/>
          </a:prstGeom>
        </p:spPr>
      </p:pic>
      <p:sp>
        <p:nvSpPr>
          <p:cNvPr id="5" name="Rectangle 4"/>
          <p:cNvSpPr/>
          <p:nvPr/>
        </p:nvSpPr>
        <p:spPr>
          <a:xfrm>
            <a:off x="253160" y="271951"/>
            <a:ext cx="4572000" cy="707886"/>
          </a:xfrm>
          <a:prstGeom prst="rect">
            <a:avLst/>
          </a:prstGeom>
        </p:spPr>
        <p:txBody>
          <a:bodyPr>
            <a:spAutoFit/>
          </a:bodyPr>
          <a:lstStyle/>
          <a:p>
            <a:r>
              <a:rPr lang="en-US" sz="2000" dirty="0"/>
              <a:t>I know of a few people that could use this reminder right about now. :)</a:t>
            </a:r>
          </a:p>
        </p:txBody>
      </p:sp>
    </p:spTree>
    <p:extLst>
      <p:ext uri="{BB962C8B-B14F-4D97-AF65-F5344CB8AC3E}">
        <p14:creationId xmlns:p14="http://schemas.microsoft.com/office/powerpoint/2010/main" val="3923798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Captions in the wild</a:t>
            </a:r>
            <a:endParaRPr lang="en-US" dirty="0"/>
          </a:p>
        </p:txBody>
      </p:sp>
      <p:sp>
        <p:nvSpPr>
          <p:cNvPr id="3" name="Content Placeholder 2"/>
          <p:cNvSpPr>
            <a:spLocks noGrp="1"/>
          </p:cNvSpPr>
          <p:nvPr>
            <p:ph idx="1"/>
          </p:nvPr>
        </p:nvSpPr>
        <p:spPr/>
        <p:txBody>
          <a:bodyPr/>
          <a:lstStyle/>
          <a:p>
            <a:r>
              <a:rPr lang="en-US" dirty="0" smtClean="0"/>
              <a:t>How the photo was taken</a:t>
            </a:r>
          </a:p>
          <a:p>
            <a:r>
              <a:rPr lang="en-US" dirty="0" smtClean="0"/>
              <a:t>Proper names</a:t>
            </a:r>
          </a:p>
          <a:p>
            <a:r>
              <a:rPr lang="en-US" dirty="0" smtClean="0"/>
              <a:t>Special meaning behind the photo</a:t>
            </a:r>
          </a:p>
          <a:p>
            <a:r>
              <a:rPr lang="en-US" dirty="0" smtClean="0"/>
              <a:t>Events surrounding the photo</a:t>
            </a:r>
          </a:p>
          <a:p>
            <a:endParaRPr lang="en-US" dirty="0"/>
          </a:p>
        </p:txBody>
      </p:sp>
    </p:spTree>
    <p:extLst>
      <p:ext uri="{BB962C8B-B14F-4D97-AF65-F5344CB8AC3E}">
        <p14:creationId xmlns:p14="http://schemas.microsoft.com/office/powerpoint/2010/main" val="33524058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3024" y="966461"/>
            <a:ext cx="8000899" cy="584775"/>
          </a:xfrm>
          <a:prstGeom prst="rect">
            <a:avLst/>
          </a:prstGeom>
          <a:noFill/>
        </p:spPr>
        <p:txBody>
          <a:bodyPr wrap="square" rtlCol="0">
            <a:spAutoFit/>
          </a:bodyPr>
          <a:lstStyle/>
          <a:p>
            <a:r>
              <a:rPr lang="en-US" sz="3200" dirty="0" smtClean="0">
                <a:latin typeface="Segoe UI Semilight" panose="020B0402040204020203" pitchFamily="34" charset="0"/>
                <a:cs typeface="Segoe UI Semilight" panose="020B0402040204020203" pitchFamily="34" charset="0"/>
              </a:rPr>
              <a:t>Describe the image using a single sentence.</a:t>
            </a:r>
            <a:endParaRPr lang="en-US" sz="24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3339662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2373" y="3650131"/>
            <a:ext cx="3282794" cy="707886"/>
          </a:xfrm>
          <a:prstGeom prst="rect">
            <a:avLst/>
          </a:prstGeom>
          <a:noFill/>
        </p:spPr>
        <p:txBody>
          <a:bodyPr wrap="square" rtlCol="0">
            <a:spAutoFit/>
          </a:bodyPr>
          <a:lstStyle/>
          <a:p>
            <a:r>
              <a:rPr lang="en-US" sz="2000" dirty="0" smtClean="0">
                <a:latin typeface="Segoe UI Semilight" panose="020B0402040204020203" pitchFamily="34" charset="0"/>
                <a:cs typeface="Segoe UI Semilight" panose="020B0402040204020203" pitchFamily="34" charset="0"/>
              </a:rPr>
              <a:t>~300,000 images</a:t>
            </a:r>
          </a:p>
          <a:p>
            <a:r>
              <a:rPr lang="en-US" sz="2000" dirty="0" smtClean="0">
                <a:latin typeface="Segoe UI Semilight" panose="020B0402040204020203" pitchFamily="34" charset="0"/>
                <a:cs typeface="Segoe UI Semilight" panose="020B0402040204020203" pitchFamily="34" charset="0"/>
              </a:rPr>
              <a:t>5 sentences per image</a:t>
            </a:r>
          </a:p>
        </p:txBody>
      </p:sp>
      <p:grpSp>
        <p:nvGrpSpPr>
          <p:cNvPr id="3" name="Group 2"/>
          <p:cNvGrpSpPr/>
          <p:nvPr/>
        </p:nvGrpSpPr>
        <p:grpSpPr>
          <a:xfrm>
            <a:off x="732373" y="2588012"/>
            <a:ext cx="3282794" cy="976160"/>
            <a:chOff x="0" y="2"/>
            <a:chExt cx="4279769" cy="1272617"/>
          </a:xfrm>
        </p:grpSpPr>
        <p:sp>
          <p:nvSpPr>
            <p:cNvPr id="5" name="Rectangle 4"/>
            <p:cNvSpPr/>
            <p:nvPr/>
          </p:nvSpPr>
          <p:spPr>
            <a:xfrm>
              <a:off x="0" y="2"/>
              <a:ext cx="4279769" cy="1272617"/>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5471" t="14611" r="21019" b="59362"/>
            <a:stretch/>
          </p:blipFill>
          <p:spPr>
            <a:xfrm>
              <a:off x="0" y="112066"/>
              <a:ext cx="3920157" cy="1070992"/>
            </a:xfrm>
            <a:prstGeom prst="rect">
              <a:avLst/>
            </a:prstGeom>
          </p:spPr>
        </p:pic>
      </p:grpSp>
      <p:sp>
        <p:nvSpPr>
          <p:cNvPr id="2" name="Rectangle 1"/>
          <p:cNvSpPr/>
          <p:nvPr/>
        </p:nvSpPr>
        <p:spPr>
          <a:xfrm>
            <a:off x="590857" y="5291623"/>
            <a:ext cx="8339176" cy="1477328"/>
          </a:xfrm>
          <a:prstGeom prst="rect">
            <a:avLst/>
          </a:prstGeom>
        </p:spPr>
        <p:txBody>
          <a:bodyPr wrap="square">
            <a:spAutoFit/>
          </a:bodyPr>
          <a:lstStyle/>
          <a:p>
            <a:r>
              <a:rPr lang="en-US" dirty="0"/>
              <a:t>Cyrus </a:t>
            </a:r>
            <a:r>
              <a:rPr lang="en-US" dirty="0" err="1"/>
              <a:t>Rashtchian</a:t>
            </a:r>
            <a:r>
              <a:rPr lang="en-US" dirty="0"/>
              <a:t>, Peter Young, Micah Hodosh, and Julia Hockenmaier. </a:t>
            </a:r>
            <a:endParaRPr lang="en-US" dirty="0" smtClean="0"/>
          </a:p>
          <a:p>
            <a:r>
              <a:rPr lang="en-US" dirty="0" smtClean="0">
                <a:solidFill>
                  <a:schemeClr val="accent1">
                    <a:lumMod val="75000"/>
                  </a:schemeClr>
                </a:solidFill>
              </a:rPr>
              <a:t>Collecting </a:t>
            </a:r>
            <a:r>
              <a:rPr lang="en-US" dirty="0">
                <a:solidFill>
                  <a:schemeClr val="accent1">
                    <a:lumMod val="75000"/>
                  </a:schemeClr>
                </a:solidFill>
              </a:rPr>
              <a:t>Image Annotations Using Amazon's Mechanical Turk. </a:t>
            </a:r>
            <a:endParaRPr lang="en-US" dirty="0" smtClean="0"/>
          </a:p>
          <a:p>
            <a:r>
              <a:rPr lang="en-US" i="1" dirty="0" smtClean="0"/>
              <a:t>NAACL </a:t>
            </a:r>
            <a:r>
              <a:rPr lang="en-US" i="1" dirty="0"/>
              <a:t>HLT 2010 Workshop on Creating Speech and Language Data with Amazon's Mechanical Turk.</a:t>
            </a:r>
            <a:r>
              <a:rPr lang="en-US" dirty="0"/>
              <a:t/>
            </a:r>
            <a:br>
              <a:rPr lang="en-US" dirty="0"/>
            </a:br>
            <a:endParaRPr lang="en-US" dirty="0"/>
          </a:p>
        </p:txBody>
      </p:sp>
      <p:sp>
        <p:nvSpPr>
          <p:cNvPr id="9" name="TextBox 8"/>
          <p:cNvSpPr txBox="1"/>
          <p:nvPr/>
        </p:nvSpPr>
        <p:spPr>
          <a:xfrm>
            <a:off x="463024" y="966461"/>
            <a:ext cx="8000899" cy="584775"/>
          </a:xfrm>
          <a:prstGeom prst="rect">
            <a:avLst/>
          </a:prstGeom>
          <a:noFill/>
        </p:spPr>
        <p:txBody>
          <a:bodyPr wrap="square" rtlCol="0">
            <a:spAutoFit/>
          </a:bodyPr>
          <a:lstStyle/>
          <a:p>
            <a:r>
              <a:rPr lang="en-US" sz="3200" dirty="0" smtClean="0">
                <a:latin typeface="Segoe UI Semilight" panose="020B0402040204020203" pitchFamily="34" charset="0"/>
                <a:cs typeface="Segoe UI Semilight" panose="020B0402040204020203" pitchFamily="34" charset="0"/>
              </a:rPr>
              <a:t>Describe the image using a single sentence.</a:t>
            </a:r>
            <a:endParaRPr lang="en-US" sz="2400" dirty="0">
              <a:latin typeface="Segoe UI Semilight" panose="020B0402040204020203" pitchFamily="34" charset="0"/>
              <a:cs typeface="Segoe UI Semilight" panose="020B0402040204020203" pitchFamily="34" charset="0"/>
            </a:endParaRPr>
          </a:p>
        </p:txBody>
      </p:sp>
      <p:sp>
        <p:nvSpPr>
          <p:cNvPr id="10" name="TextBox 9"/>
          <p:cNvSpPr txBox="1"/>
          <p:nvPr/>
        </p:nvSpPr>
        <p:spPr>
          <a:xfrm>
            <a:off x="5043362" y="2112080"/>
            <a:ext cx="3282794" cy="523220"/>
          </a:xfrm>
          <a:prstGeom prst="rect">
            <a:avLst/>
          </a:prstGeom>
          <a:noFill/>
        </p:spPr>
        <p:txBody>
          <a:bodyPr wrap="square" rtlCol="0">
            <a:spAutoFit/>
          </a:bodyPr>
          <a:lstStyle/>
          <a:p>
            <a:r>
              <a:rPr lang="en-US" sz="2800" dirty="0" smtClean="0">
                <a:latin typeface="Segoe UI Semilight" panose="020B0402040204020203" pitchFamily="34" charset="0"/>
                <a:cs typeface="Segoe UI Semilight" panose="020B0402040204020203" pitchFamily="34" charset="0"/>
              </a:rPr>
              <a:t>Talk on Wednesday!</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18160"/>
          <a:stretch/>
        </p:blipFill>
        <p:spPr>
          <a:xfrm>
            <a:off x="5774370" y="2624843"/>
            <a:ext cx="1638164" cy="2423535"/>
          </a:xfrm>
          <a:prstGeom prst="rect">
            <a:avLst/>
          </a:prstGeom>
        </p:spPr>
      </p:pic>
    </p:spTree>
    <p:extLst>
      <p:ext uri="{BB962C8B-B14F-4D97-AF65-F5344CB8AC3E}">
        <p14:creationId xmlns:p14="http://schemas.microsoft.com/office/powerpoint/2010/main" val="44420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0225" y="4967843"/>
            <a:ext cx="7311421" cy="1477328"/>
          </a:xfrm>
          <a:prstGeom prst="rect">
            <a:avLst/>
          </a:prstGeom>
        </p:spPr>
        <p:txBody>
          <a:bodyPr wrap="square">
            <a:spAutoFit/>
          </a:bodyPr>
          <a:lstStyle/>
          <a:p>
            <a:r>
              <a:rPr lang="en-US" dirty="0"/>
              <a:t>A</a:t>
            </a:r>
            <a:r>
              <a:rPr lang="en-US" dirty="0" smtClean="0"/>
              <a:t> </a:t>
            </a:r>
            <a:r>
              <a:rPr lang="en-US" dirty="0">
                <a:solidFill>
                  <a:srgbClr val="C00000"/>
                </a:solidFill>
              </a:rPr>
              <a:t>man</a:t>
            </a:r>
            <a:r>
              <a:rPr lang="en-US" dirty="0"/>
              <a:t> with a </a:t>
            </a:r>
            <a:r>
              <a:rPr lang="en-US" dirty="0">
                <a:solidFill>
                  <a:schemeClr val="accent5"/>
                </a:solidFill>
              </a:rPr>
              <a:t>laptop </a:t>
            </a:r>
            <a:r>
              <a:rPr lang="en-US" dirty="0"/>
              <a:t>and a </a:t>
            </a:r>
            <a:r>
              <a:rPr lang="en-US" dirty="0">
                <a:solidFill>
                  <a:srgbClr val="00B050"/>
                </a:solidFill>
              </a:rPr>
              <a:t>cat</a:t>
            </a:r>
            <a:r>
              <a:rPr lang="en-US" dirty="0">
                <a:solidFill>
                  <a:schemeClr val="accent6">
                    <a:lumMod val="50000"/>
                  </a:schemeClr>
                </a:solidFill>
              </a:rPr>
              <a:t> </a:t>
            </a:r>
            <a:r>
              <a:rPr lang="en-US" dirty="0"/>
              <a:t>on a </a:t>
            </a:r>
            <a:r>
              <a:rPr lang="en-US" dirty="0">
                <a:solidFill>
                  <a:srgbClr val="7030A0"/>
                </a:solidFill>
              </a:rPr>
              <a:t>table</a:t>
            </a:r>
            <a:r>
              <a:rPr lang="en-US" dirty="0"/>
              <a:t>.</a:t>
            </a:r>
            <a:br>
              <a:rPr lang="en-US" dirty="0"/>
            </a:br>
            <a:r>
              <a:rPr lang="en-US" dirty="0" smtClean="0"/>
              <a:t>A </a:t>
            </a:r>
            <a:r>
              <a:rPr lang="en-US" dirty="0">
                <a:solidFill>
                  <a:srgbClr val="00B050"/>
                </a:solidFill>
              </a:rPr>
              <a:t>cat</a:t>
            </a:r>
            <a:r>
              <a:rPr lang="en-US" dirty="0">
                <a:solidFill>
                  <a:schemeClr val="accent6">
                    <a:lumMod val="50000"/>
                  </a:schemeClr>
                </a:solidFill>
              </a:rPr>
              <a:t> </a:t>
            </a:r>
            <a:r>
              <a:rPr lang="en-US" dirty="0"/>
              <a:t>is sitting outside while a </a:t>
            </a:r>
            <a:r>
              <a:rPr lang="en-US" dirty="0">
                <a:solidFill>
                  <a:srgbClr val="C00000"/>
                </a:solidFill>
              </a:rPr>
              <a:t>man</a:t>
            </a:r>
            <a:r>
              <a:rPr lang="en-US" dirty="0"/>
              <a:t> works on his </a:t>
            </a:r>
            <a:r>
              <a:rPr lang="en-US" dirty="0">
                <a:solidFill>
                  <a:schemeClr val="accent5"/>
                </a:solidFill>
              </a:rPr>
              <a:t>laptop</a:t>
            </a:r>
            <a:r>
              <a:rPr lang="en-US" dirty="0"/>
              <a:t>.</a:t>
            </a:r>
            <a:br>
              <a:rPr lang="en-US" dirty="0"/>
            </a:br>
            <a:r>
              <a:rPr lang="en-US" dirty="0" smtClean="0"/>
              <a:t>A </a:t>
            </a:r>
            <a:r>
              <a:rPr lang="en-US" dirty="0">
                <a:solidFill>
                  <a:srgbClr val="C00000"/>
                </a:solidFill>
              </a:rPr>
              <a:t>hippy</a:t>
            </a:r>
            <a:r>
              <a:rPr lang="en-US" dirty="0"/>
              <a:t> sitting at a </a:t>
            </a:r>
            <a:r>
              <a:rPr lang="en-US" dirty="0">
                <a:solidFill>
                  <a:srgbClr val="7030A0"/>
                </a:solidFill>
              </a:rPr>
              <a:t>table</a:t>
            </a:r>
            <a:r>
              <a:rPr lang="en-US" dirty="0"/>
              <a:t> with a </a:t>
            </a:r>
            <a:r>
              <a:rPr lang="en-US" dirty="0">
                <a:solidFill>
                  <a:srgbClr val="00B050"/>
                </a:solidFill>
              </a:rPr>
              <a:t>cat</a:t>
            </a:r>
            <a:r>
              <a:rPr lang="en-US" dirty="0">
                <a:solidFill>
                  <a:schemeClr val="accent6">
                    <a:lumMod val="50000"/>
                  </a:schemeClr>
                </a:solidFill>
              </a:rPr>
              <a:t> </a:t>
            </a:r>
            <a:r>
              <a:rPr lang="en-US" dirty="0"/>
              <a:t>on top of it working on a </a:t>
            </a:r>
            <a:r>
              <a:rPr lang="en-US" dirty="0">
                <a:solidFill>
                  <a:schemeClr val="accent5"/>
                </a:solidFill>
              </a:rPr>
              <a:t>laptop</a:t>
            </a:r>
            <a:r>
              <a:rPr lang="en-US" dirty="0"/>
              <a:t>.</a:t>
            </a:r>
            <a:br>
              <a:rPr lang="en-US" dirty="0"/>
            </a:br>
            <a:r>
              <a:rPr lang="en-US" dirty="0" smtClean="0"/>
              <a:t>A </a:t>
            </a:r>
            <a:r>
              <a:rPr lang="en-US" dirty="0">
                <a:solidFill>
                  <a:srgbClr val="C00000"/>
                </a:solidFill>
              </a:rPr>
              <a:t>man</a:t>
            </a:r>
            <a:r>
              <a:rPr lang="en-US" dirty="0"/>
              <a:t> using a </a:t>
            </a:r>
            <a:r>
              <a:rPr lang="en-US" dirty="0">
                <a:solidFill>
                  <a:schemeClr val="accent5"/>
                </a:solidFill>
              </a:rPr>
              <a:t>laptop</a:t>
            </a:r>
            <a:r>
              <a:rPr lang="en-US" dirty="0"/>
              <a:t> at a </a:t>
            </a:r>
            <a:r>
              <a:rPr lang="en-US" dirty="0">
                <a:solidFill>
                  <a:srgbClr val="7030A0"/>
                </a:solidFill>
              </a:rPr>
              <a:t>table</a:t>
            </a:r>
            <a:r>
              <a:rPr lang="en-US" dirty="0"/>
              <a:t> with a </a:t>
            </a:r>
            <a:r>
              <a:rPr lang="en-US" dirty="0">
                <a:solidFill>
                  <a:srgbClr val="00B050"/>
                </a:solidFill>
              </a:rPr>
              <a:t>cat </a:t>
            </a:r>
            <a:r>
              <a:rPr lang="en-US" dirty="0"/>
              <a:t>on top of the table.</a:t>
            </a:r>
            <a:br>
              <a:rPr lang="en-US" dirty="0"/>
            </a:br>
            <a:r>
              <a:rPr lang="en-US" dirty="0" smtClean="0"/>
              <a:t>A </a:t>
            </a:r>
            <a:r>
              <a:rPr lang="en-US" dirty="0">
                <a:solidFill>
                  <a:srgbClr val="C00000"/>
                </a:solidFill>
              </a:rPr>
              <a:t>man</a:t>
            </a:r>
            <a:r>
              <a:rPr lang="en-US" dirty="0"/>
              <a:t> at a </a:t>
            </a:r>
            <a:r>
              <a:rPr lang="en-US" dirty="0">
                <a:solidFill>
                  <a:srgbClr val="7030A0"/>
                </a:solidFill>
              </a:rPr>
              <a:t>table</a:t>
            </a:r>
            <a:r>
              <a:rPr lang="en-US" dirty="0"/>
              <a:t> with his </a:t>
            </a:r>
            <a:r>
              <a:rPr lang="en-US" dirty="0">
                <a:solidFill>
                  <a:schemeClr val="accent5"/>
                </a:solidFill>
              </a:rPr>
              <a:t>computer</a:t>
            </a:r>
            <a:r>
              <a:rPr lang="en-US" dirty="0"/>
              <a:t> and a </a:t>
            </a:r>
            <a:r>
              <a:rPr lang="en-US" dirty="0">
                <a:solidFill>
                  <a:srgbClr val="00B050"/>
                </a:solidFill>
              </a:rPr>
              <a:t>cat</a:t>
            </a:r>
            <a:r>
              <a:rPr lang="en-US" dirty="0"/>
              <a:t>.</a:t>
            </a:r>
          </a:p>
        </p:txBody>
      </p:sp>
      <p:pic>
        <p:nvPicPr>
          <p:cNvPr id="2" name="Picture 1"/>
          <p:cNvPicPr>
            <a:picLocks noChangeAspect="1"/>
          </p:cNvPicPr>
          <p:nvPr/>
        </p:nvPicPr>
        <p:blipFill>
          <a:blip r:embed="rId2"/>
          <a:stretch>
            <a:fillRect/>
          </a:stretch>
        </p:blipFill>
        <p:spPr>
          <a:xfrm>
            <a:off x="1450714" y="112950"/>
            <a:ext cx="6287678" cy="4803087"/>
          </a:xfrm>
          <a:prstGeom prst="rect">
            <a:avLst/>
          </a:prstGeom>
        </p:spPr>
      </p:pic>
    </p:spTree>
    <p:extLst>
      <p:ext uri="{BB962C8B-B14F-4D97-AF65-F5344CB8AC3E}">
        <p14:creationId xmlns:p14="http://schemas.microsoft.com/office/powerpoint/2010/main" val="317686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4237" y="4910195"/>
            <a:ext cx="7311421" cy="1477328"/>
          </a:xfrm>
          <a:prstGeom prst="rect">
            <a:avLst/>
          </a:prstGeom>
        </p:spPr>
        <p:txBody>
          <a:bodyPr wrap="square">
            <a:spAutoFit/>
          </a:bodyPr>
          <a:lstStyle/>
          <a:p>
            <a:r>
              <a:rPr lang="en-US" dirty="0"/>
              <a:t>A</a:t>
            </a:r>
            <a:r>
              <a:rPr lang="en-US" dirty="0" smtClean="0"/>
              <a:t> </a:t>
            </a:r>
            <a:r>
              <a:rPr lang="en-US" dirty="0">
                <a:solidFill>
                  <a:srgbClr val="C00000"/>
                </a:solidFill>
              </a:rPr>
              <a:t>dog</a:t>
            </a:r>
            <a:r>
              <a:rPr lang="en-US" dirty="0"/>
              <a:t> trots and pants in front of two </a:t>
            </a:r>
            <a:r>
              <a:rPr lang="en-US" dirty="0">
                <a:solidFill>
                  <a:schemeClr val="accent1">
                    <a:lumMod val="75000"/>
                  </a:schemeClr>
                </a:solidFill>
              </a:rPr>
              <a:t>motorcycles</a:t>
            </a:r>
            <a:r>
              <a:rPr lang="en-US" dirty="0"/>
              <a:t> parked in front of a fence.</a:t>
            </a:r>
            <a:br>
              <a:rPr lang="en-US" dirty="0"/>
            </a:br>
            <a:r>
              <a:rPr lang="en-US" dirty="0" smtClean="0"/>
              <a:t>A </a:t>
            </a:r>
            <a:r>
              <a:rPr lang="en-US" dirty="0"/>
              <a:t>brown, black and white </a:t>
            </a:r>
            <a:r>
              <a:rPr lang="en-US" dirty="0">
                <a:solidFill>
                  <a:srgbClr val="C00000"/>
                </a:solidFill>
              </a:rPr>
              <a:t>dog</a:t>
            </a:r>
            <a:r>
              <a:rPr lang="en-US" dirty="0"/>
              <a:t> walking on a </a:t>
            </a:r>
            <a:r>
              <a:rPr lang="en-US" dirty="0">
                <a:solidFill>
                  <a:schemeClr val="accent6"/>
                </a:solidFill>
              </a:rPr>
              <a:t>street</a:t>
            </a:r>
            <a:r>
              <a:rPr lang="en-US" dirty="0"/>
              <a:t>.</a:t>
            </a:r>
            <a:br>
              <a:rPr lang="en-US" dirty="0"/>
            </a:br>
            <a:r>
              <a:rPr lang="en-US" dirty="0" smtClean="0"/>
              <a:t>A </a:t>
            </a:r>
            <a:r>
              <a:rPr lang="en-US" dirty="0"/>
              <a:t>close up of a </a:t>
            </a:r>
            <a:r>
              <a:rPr lang="en-US" dirty="0">
                <a:solidFill>
                  <a:srgbClr val="C00000"/>
                </a:solidFill>
              </a:rPr>
              <a:t>dog</a:t>
            </a:r>
            <a:r>
              <a:rPr lang="en-US" dirty="0"/>
              <a:t> walking in front of parked </a:t>
            </a:r>
            <a:r>
              <a:rPr lang="en-US" dirty="0">
                <a:solidFill>
                  <a:schemeClr val="accent1">
                    <a:lumMod val="75000"/>
                  </a:schemeClr>
                </a:solidFill>
              </a:rPr>
              <a:t>motorcycles</a:t>
            </a:r>
            <a:r>
              <a:rPr lang="en-US" dirty="0"/>
              <a:t/>
            </a:r>
            <a:br>
              <a:rPr lang="en-US" dirty="0"/>
            </a:br>
            <a:r>
              <a:rPr lang="en-US" dirty="0" smtClean="0"/>
              <a:t>An </a:t>
            </a:r>
            <a:r>
              <a:rPr lang="en-US" dirty="0"/>
              <a:t>image of a </a:t>
            </a:r>
            <a:r>
              <a:rPr lang="en-US" dirty="0">
                <a:solidFill>
                  <a:srgbClr val="C00000"/>
                </a:solidFill>
              </a:rPr>
              <a:t>dog</a:t>
            </a:r>
            <a:r>
              <a:rPr lang="en-US" dirty="0"/>
              <a:t> walking in the </a:t>
            </a:r>
            <a:r>
              <a:rPr lang="en-US" dirty="0">
                <a:solidFill>
                  <a:schemeClr val="accent6"/>
                </a:solidFill>
              </a:rPr>
              <a:t>street</a:t>
            </a:r>
            <a:r>
              <a:rPr lang="en-US" dirty="0"/>
              <a:t/>
            </a:r>
            <a:br>
              <a:rPr lang="en-US" dirty="0"/>
            </a:br>
            <a:r>
              <a:rPr lang="en-US" dirty="0" smtClean="0"/>
              <a:t>A </a:t>
            </a:r>
            <a:r>
              <a:rPr lang="en-US" dirty="0">
                <a:solidFill>
                  <a:srgbClr val="C00000"/>
                </a:solidFill>
              </a:rPr>
              <a:t>dog</a:t>
            </a:r>
            <a:r>
              <a:rPr lang="en-US" dirty="0"/>
              <a:t> crossing a </a:t>
            </a:r>
            <a:r>
              <a:rPr lang="en-US" dirty="0">
                <a:solidFill>
                  <a:schemeClr val="accent6"/>
                </a:solidFill>
              </a:rPr>
              <a:t>pavement path </a:t>
            </a:r>
            <a:r>
              <a:rPr lang="en-US" dirty="0"/>
              <a:t>near </a:t>
            </a:r>
            <a:r>
              <a:rPr lang="en-US" dirty="0">
                <a:solidFill>
                  <a:schemeClr val="accent1">
                    <a:lumMod val="75000"/>
                  </a:schemeClr>
                </a:solidFill>
              </a:rPr>
              <a:t>motorcycles</a:t>
            </a:r>
            <a:r>
              <a:rPr lang="en-US" dirty="0"/>
              <a:t>.</a:t>
            </a:r>
          </a:p>
        </p:txBody>
      </p:sp>
      <p:pic>
        <p:nvPicPr>
          <p:cNvPr id="3" name="Picture 2"/>
          <p:cNvPicPr>
            <a:picLocks noChangeAspect="1"/>
          </p:cNvPicPr>
          <p:nvPr/>
        </p:nvPicPr>
        <p:blipFill>
          <a:blip r:embed="rId2"/>
          <a:stretch>
            <a:fillRect/>
          </a:stretch>
        </p:blipFill>
        <p:spPr>
          <a:xfrm>
            <a:off x="1823182" y="386929"/>
            <a:ext cx="5605140" cy="4381140"/>
          </a:xfrm>
          <a:prstGeom prst="rect">
            <a:avLst/>
          </a:prstGeom>
        </p:spPr>
      </p:pic>
    </p:spTree>
    <p:extLst>
      <p:ext uri="{BB962C8B-B14F-4D97-AF65-F5344CB8AC3E}">
        <p14:creationId xmlns:p14="http://schemas.microsoft.com/office/powerpoint/2010/main" val="14900648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004506" cy="5295900"/>
          </a:xfrm>
          <a:prstGeom prst="rect">
            <a:avLst/>
          </a:prstGeom>
        </p:spPr>
      </p:pic>
      <p:sp>
        <p:nvSpPr>
          <p:cNvPr id="5" name="Rectangle 4"/>
          <p:cNvSpPr/>
          <p:nvPr/>
        </p:nvSpPr>
        <p:spPr>
          <a:xfrm>
            <a:off x="4251960" y="711399"/>
            <a:ext cx="4572000" cy="3693319"/>
          </a:xfrm>
          <a:prstGeom prst="rect">
            <a:avLst/>
          </a:prstGeom>
        </p:spPr>
        <p:txBody>
          <a:bodyPr>
            <a:spAutoFit/>
          </a:bodyPr>
          <a:lstStyle/>
          <a:p>
            <a:r>
              <a:rPr lang="en-US" dirty="0">
                <a:solidFill>
                  <a:srgbClr val="000000"/>
                </a:solidFill>
              </a:rPr>
              <a:t>A</a:t>
            </a:r>
            <a:r>
              <a:rPr lang="en-US" dirty="0" smtClean="0">
                <a:solidFill>
                  <a:srgbClr val="000000"/>
                </a:solidFill>
              </a:rPr>
              <a:t> </a:t>
            </a:r>
            <a:r>
              <a:rPr lang="en-US" dirty="0">
                <a:solidFill>
                  <a:schemeClr val="accent5"/>
                </a:solidFill>
              </a:rPr>
              <a:t>man</a:t>
            </a:r>
            <a:r>
              <a:rPr lang="en-US" dirty="0">
                <a:solidFill>
                  <a:srgbClr val="000000"/>
                </a:solidFill>
              </a:rPr>
              <a:t> sits on a motorcycle holding a </a:t>
            </a:r>
            <a:r>
              <a:rPr lang="en-US" dirty="0">
                <a:solidFill>
                  <a:srgbClr val="C00000"/>
                </a:solidFill>
              </a:rPr>
              <a:t>cat</a:t>
            </a:r>
            <a:r>
              <a:rPr lang="en-US" dirty="0">
                <a:solidFill>
                  <a:srgbClr val="000000"/>
                </a:solidFill>
              </a:rPr>
              <a:t>. </a:t>
            </a:r>
            <a:endParaRPr lang="en-US" dirty="0" smtClean="0">
              <a:solidFill>
                <a:srgbClr val="000000"/>
              </a:solidFill>
            </a:endParaRPr>
          </a:p>
          <a:p>
            <a:r>
              <a:rPr lang="en-US" dirty="0">
                <a:solidFill>
                  <a:srgbClr val="000000"/>
                </a:solidFill>
              </a:rPr>
              <a:t/>
            </a:r>
            <a:br>
              <a:rPr lang="en-US" dirty="0">
                <a:solidFill>
                  <a:srgbClr val="000000"/>
                </a:solidFill>
              </a:rPr>
            </a:br>
            <a:r>
              <a:rPr lang="en-US" dirty="0" smtClean="0">
                <a:solidFill>
                  <a:srgbClr val="000000"/>
                </a:solidFill>
              </a:rPr>
              <a:t>A </a:t>
            </a:r>
            <a:r>
              <a:rPr lang="en-US" dirty="0">
                <a:solidFill>
                  <a:schemeClr val="accent5"/>
                </a:solidFill>
              </a:rPr>
              <a:t>motorcycle rider </a:t>
            </a:r>
            <a:r>
              <a:rPr lang="en-US" dirty="0">
                <a:solidFill>
                  <a:srgbClr val="000000"/>
                </a:solidFill>
              </a:rPr>
              <a:t>putting a </a:t>
            </a:r>
            <a:r>
              <a:rPr lang="en-US" dirty="0">
                <a:solidFill>
                  <a:srgbClr val="C00000"/>
                </a:solidFill>
              </a:rPr>
              <a:t>cigarette</a:t>
            </a:r>
            <a:r>
              <a:rPr lang="en-US" dirty="0">
                <a:solidFill>
                  <a:srgbClr val="000000"/>
                </a:solidFill>
              </a:rPr>
              <a:t> in his </a:t>
            </a:r>
            <a:r>
              <a:rPr lang="en-US" dirty="0" smtClean="0">
                <a:solidFill>
                  <a:srgbClr val="000000"/>
                </a:solidFill>
              </a:rPr>
              <a:t>mouth.</a:t>
            </a:r>
          </a:p>
          <a:p>
            <a:r>
              <a:rPr lang="en-US" dirty="0">
                <a:solidFill>
                  <a:srgbClr val="000000"/>
                </a:solidFill>
              </a:rPr>
              <a:t/>
            </a:r>
            <a:br>
              <a:rPr lang="en-US" dirty="0">
                <a:solidFill>
                  <a:srgbClr val="000000"/>
                </a:solidFill>
              </a:rPr>
            </a:br>
            <a:r>
              <a:rPr lang="en-US" dirty="0" smtClean="0">
                <a:solidFill>
                  <a:srgbClr val="000000"/>
                </a:solidFill>
              </a:rPr>
              <a:t>A </a:t>
            </a:r>
            <a:r>
              <a:rPr lang="en-US" dirty="0">
                <a:solidFill>
                  <a:schemeClr val="accent5"/>
                </a:solidFill>
              </a:rPr>
              <a:t>person</a:t>
            </a:r>
            <a:r>
              <a:rPr lang="en-US" dirty="0">
                <a:solidFill>
                  <a:srgbClr val="000000"/>
                </a:solidFill>
              </a:rPr>
              <a:t> sitting on a motorcycle with a </a:t>
            </a:r>
            <a:r>
              <a:rPr lang="en-US" dirty="0">
                <a:solidFill>
                  <a:srgbClr val="C00000"/>
                </a:solidFill>
              </a:rPr>
              <a:t>dog</a:t>
            </a:r>
            <a:r>
              <a:rPr lang="en-US" dirty="0">
                <a:solidFill>
                  <a:srgbClr val="000000"/>
                </a:solidFill>
              </a:rPr>
              <a:t> in their jacket</a:t>
            </a:r>
            <a:r>
              <a:rPr lang="en-US" dirty="0" smtClean="0">
                <a:solidFill>
                  <a:srgbClr val="000000"/>
                </a:solidFill>
              </a:rPr>
              <a:t>.</a:t>
            </a:r>
          </a:p>
          <a:p>
            <a:r>
              <a:rPr lang="en-US" dirty="0">
                <a:solidFill>
                  <a:srgbClr val="000000"/>
                </a:solidFill>
              </a:rPr>
              <a:t/>
            </a:r>
            <a:br>
              <a:rPr lang="en-US" dirty="0">
                <a:solidFill>
                  <a:srgbClr val="000000"/>
                </a:solidFill>
              </a:rPr>
            </a:br>
            <a:r>
              <a:rPr lang="en-US" dirty="0" smtClean="0">
                <a:solidFill>
                  <a:schemeClr val="accent5"/>
                </a:solidFill>
              </a:rPr>
              <a:t>Man</a:t>
            </a:r>
            <a:r>
              <a:rPr lang="en-US" dirty="0" smtClean="0">
                <a:solidFill>
                  <a:srgbClr val="000000"/>
                </a:solidFill>
              </a:rPr>
              <a:t> </a:t>
            </a:r>
            <a:r>
              <a:rPr lang="en-US" dirty="0">
                <a:solidFill>
                  <a:srgbClr val="000000"/>
                </a:solidFill>
              </a:rPr>
              <a:t>on motorcycle holding a black </a:t>
            </a:r>
            <a:r>
              <a:rPr lang="en-US" dirty="0">
                <a:solidFill>
                  <a:srgbClr val="C00000"/>
                </a:solidFill>
              </a:rPr>
              <a:t>cat</a:t>
            </a:r>
            <a:r>
              <a:rPr lang="en-US" dirty="0">
                <a:solidFill>
                  <a:srgbClr val="000000"/>
                </a:solidFill>
              </a:rPr>
              <a:t> in his </a:t>
            </a:r>
            <a:r>
              <a:rPr lang="en-US" dirty="0" smtClean="0">
                <a:solidFill>
                  <a:srgbClr val="000000"/>
                </a:solidFill>
              </a:rPr>
              <a:t>jacket.</a:t>
            </a:r>
          </a:p>
          <a:p>
            <a:r>
              <a:rPr lang="en-US" dirty="0">
                <a:solidFill>
                  <a:srgbClr val="000000"/>
                </a:solidFill>
              </a:rPr>
              <a:t/>
            </a:r>
            <a:br>
              <a:rPr lang="en-US" dirty="0">
                <a:solidFill>
                  <a:srgbClr val="000000"/>
                </a:solidFill>
              </a:rPr>
            </a:br>
            <a:r>
              <a:rPr lang="en-US" dirty="0" smtClean="0">
                <a:solidFill>
                  <a:srgbClr val="000000"/>
                </a:solidFill>
              </a:rPr>
              <a:t>A </a:t>
            </a:r>
            <a:r>
              <a:rPr lang="en-US" dirty="0" err="1">
                <a:solidFill>
                  <a:srgbClr val="000000"/>
                </a:solidFill>
              </a:rPr>
              <a:t>caucasian</a:t>
            </a:r>
            <a:r>
              <a:rPr lang="en-US" dirty="0">
                <a:solidFill>
                  <a:srgbClr val="000000"/>
                </a:solidFill>
              </a:rPr>
              <a:t> </a:t>
            </a:r>
            <a:r>
              <a:rPr lang="en-US" dirty="0">
                <a:solidFill>
                  <a:schemeClr val="accent5"/>
                </a:solidFill>
              </a:rPr>
              <a:t>female</a:t>
            </a:r>
            <a:r>
              <a:rPr lang="en-US" dirty="0">
                <a:solidFill>
                  <a:srgbClr val="000000"/>
                </a:solidFill>
              </a:rPr>
              <a:t> motorcycle rider sitting astride her motorcycle with a </a:t>
            </a:r>
            <a:r>
              <a:rPr lang="en-US" dirty="0" smtClean="0">
                <a:solidFill>
                  <a:srgbClr val="C00000"/>
                </a:solidFill>
              </a:rPr>
              <a:t>cat.</a:t>
            </a:r>
            <a:endParaRPr lang="en-US" dirty="0">
              <a:solidFill>
                <a:srgbClr val="C00000"/>
              </a:solidFill>
            </a:endParaRPr>
          </a:p>
        </p:txBody>
      </p:sp>
    </p:spTree>
    <p:extLst>
      <p:ext uri="{BB962C8B-B14F-4D97-AF65-F5344CB8AC3E}">
        <p14:creationId xmlns:p14="http://schemas.microsoft.com/office/powerpoint/2010/main" val="13393300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0" y="-1"/>
            <a:ext cx="9144000" cy="2450969"/>
          </a:xfrm>
          <a:prstGeom prst="rect">
            <a:avLst/>
          </a:prstGeom>
          <a:gradFill>
            <a:gsLst>
              <a:gs pos="63000">
                <a:srgbClr val="000000">
                  <a:alpha val="4902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74127" y="210681"/>
            <a:ext cx="8647326" cy="1335315"/>
          </a:xfrm>
          <a:effectLst>
            <a:outerShdw blurRad="50800" dist="38100" dir="2700000" algn="tl" rotWithShape="0">
              <a:prstClr val="black">
                <a:alpha val="40000"/>
              </a:prstClr>
            </a:outerShdw>
          </a:effectLst>
        </p:spPr>
        <p:txBody>
          <a:bodyPr>
            <a:noAutofit/>
          </a:bodyPr>
          <a:lstStyle/>
          <a:p>
            <a:pPr marL="0" indent="0">
              <a:buNone/>
            </a:pPr>
            <a:r>
              <a:rPr lang="en-US" sz="2400" dirty="0">
                <a:solidFill>
                  <a:schemeClr val="bg1"/>
                </a:solidFill>
              </a:rPr>
              <a:t>“Long, blue, spiky-edged shadows crept out across the snow-fields, while a rosy glow, at first scarce discernible, gradually deepened and suffused every mountain-top, flushing the glaciers and the harsh crags above them</a:t>
            </a:r>
            <a:r>
              <a:rPr lang="en-US" sz="2400" dirty="0" smtClean="0">
                <a:solidFill>
                  <a:schemeClr val="bg1"/>
                </a:solidFill>
              </a:rPr>
              <a:t>.” </a:t>
            </a:r>
            <a:r>
              <a:rPr lang="en-US" sz="2400" b="1" dirty="0" smtClean="0">
                <a:solidFill>
                  <a:schemeClr val="bg1"/>
                </a:solidFill>
              </a:rPr>
              <a:t>John Muir</a:t>
            </a:r>
            <a:endParaRPr lang="en-US" sz="2400" b="1" dirty="0">
              <a:solidFill>
                <a:schemeClr val="bg1"/>
              </a:solidFill>
            </a:endParaRPr>
          </a:p>
        </p:txBody>
      </p:sp>
    </p:spTree>
    <p:extLst>
      <p:ext uri="{BB962C8B-B14F-4D97-AF65-F5344CB8AC3E}">
        <p14:creationId xmlns:p14="http://schemas.microsoft.com/office/powerpoint/2010/main" val="2371117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6876" y="4688002"/>
            <a:ext cx="7039368" cy="1477328"/>
          </a:xfrm>
          <a:prstGeom prst="rect">
            <a:avLst/>
          </a:prstGeom>
        </p:spPr>
        <p:txBody>
          <a:bodyPr wrap="square">
            <a:spAutoFit/>
          </a:bodyPr>
          <a:lstStyle/>
          <a:p>
            <a:r>
              <a:rPr lang="en-US" dirty="0">
                <a:solidFill>
                  <a:srgbClr val="000000"/>
                </a:solidFill>
              </a:rPr>
              <a:t>A</a:t>
            </a:r>
            <a:r>
              <a:rPr lang="en-US" dirty="0" smtClean="0">
                <a:solidFill>
                  <a:srgbClr val="000000"/>
                </a:solidFill>
                <a:effectLst/>
              </a:rPr>
              <a:t> person wearing a helmet and riding a motorcycle.</a:t>
            </a:r>
            <a:br>
              <a:rPr lang="en-US" dirty="0" smtClean="0">
                <a:solidFill>
                  <a:srgbClr val="000000"/>
                </a:solidFill>
                <a:effectLst/>
              </a:rPr>
            </a:br>
            <a:r>
              <a:rPr lang="en-US" dirty="0">
                <a:solidFill>
                  <a:srgbClr val="000000"/>
                </a:solidFill>
              </a:rPr>
              <a:t>A</a:t>
            </a:r>
            <a:r>
              <a:rPr lang="en-US" dirty="0" smtClean="0">
                <a:solidFill>
                  <a:srgbClr val="000000"/>
                </a:solidFill>
                <a:effectLst/>
              </a:rPr>
              <a:t> man riding a motorcycle with a </a:t>
            </a:r>
            <a:r>
              <a:rPr lang="en-US" dirty="0" smtClean="0">
                <a:solidFill>
                  <a:srgbClr val="FF0000"/>
                </a:solidFill>
                <a:effectLst/>
              </a:rPr>
              <a:t>small dog </a:t>
            </a:r>
            <a:r>
              <a:rPr lang="en-US" dirty="0" smtClean="0">
                <a:solidFill>
                  <a:srgbClr val="000000"/>
                </a:solidFill>
                <a:effectLst/>
              </a:rPr>
              <a:t>propped on the fuel tank.</a:t>
            </a:r>
            <a:br>
              <a:rPr lang="en-US" dirty="0" smtClean="0">
                <a:solidFill>
                  <a:srgbClr val="000000"/>
                </a:solidFill>
                <a:effectLst/>
              </a:rPr>
            </a:br>
            <a:r>
              <a:rPr lang="en-US" dirty="0" smtClean="0">
                <a:solidFill>
                  <a:srgbClr val="000000"/>
                </a:solidFill>
                <a:effectLst/>
              </a:rPr>
              <a:t>A man riding a motor cycle down a street.</a:t>
            </a:r>
            <a:br>
              <a:rPr lang="en-US" dirty="0" smtClean="0">
                <a:solidFill>
                  <a:srgbClr val="000000"/>
                </a:solidFill>
                <a:effectLst/>
              </a:rPr>
            </a:br>
            <a:r>
              <a:rPr lang="en-US" dirty="0" smtClean="0">
                <a:solidFill>
                  <a:srgbClr val="000000"/>
                </a:solidFill>
                <a:effectLst/>
              </a:rPr>
              <a:t>A person riding a motorcycle on a city street </a:t>
            </a:r>
            <a:br>
              <a:rPr lang="en-US" dirty="0" smtClean="0">
                <a:solidFill>
                  <a:srgbClr val="000000"/>
                </a:solidFill>
                <a:effectLst/>
              </a:rPr>
            </a:br>
            <a:r>
              <a:rPr lang="en-US" dirty="0" smtClean="0">
                <a:solidFill>
                  <a:srgbClr val="000000"/>
                </a:solidFill>
                <a:effectLst/>
              </a:rPr>
              <a:t>A man who is riding on a motorcycle with a </a:t>
            </a:r>
            <a:r>
              <a:rPr lang="en-US" dirty="0" smtClean="0">
                <a:solidFill>
                  <a:srgbClr val="FF0000"/>
                </a:solidFill>
                <a:effectLst/>
              </a:rPr>
              <a:t>cat</a:t>
            </a:r>
            <a:r>
              <a:rPr lang="en-US" dirty="0" smtClean="0">
                <a:solidFill>
                  <a:srgbClr val="000000"/>
                </a:solidFill>
                <a:effectLst/>
              </a:rPr>
              <a:t>.</a:t>
            </a:r>
            <a:endParaRPr lang="en-US" dirty="0"/>
          </a:p>
        </p:txBody>
      </p:sp>
      <p:pic>
        <p:nvPicPr>
          <p:cNvPr id="5" name="Picture 4"/>
          <p:cNvPicPr>
            <a:picLocks noChangeAspect="1"/>
          </p:cNvPicPr>
          <p:nvPr/>
        </p:nvPicPr>
        <p:blipFill>
          <a:blip r:embed="rId2"/>
          <a:stretch>
            <a:fillRect/>
          </a:stretch>
        </p:blipFill>
        <p:spPr>
          <a:xfrm>
            <a:off x="1156225" y="96252"/>
            <a:ext cx="6755980" cy="4389141"/>
          </a:xfrm>
          <a:prstGeom prst="rect">
            <a:avLst/>
          </a:prstGeom>
        </p:spPr>
      </p:pic>
    </p:spTree>
    <p:extLst>
      <p:ext uri="{BB962C8B-B14F-4D97-AF65-F5344CB8AC3E}">
        <p14:creationId xmlns:p14="http://schemas.microsoft.com/office/powerpoint/2010/main" val="7782000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9971" y="4689814"/>
            <a:ext cx="7311421" cy="1477328"/>
          </a:xfrm>
          <a:prstGeom prst="rect">
            <a:avLst/>
          </a:prstGeom>
        </p:spPr>
        <p:txBody>
          <a:bodyPr wrap="square">
            <a:spAutoFit/>
          </a:bodyPr>
          <a:lstStyle/>
          <a:p>
            <a:r>
              <a:rPr lang="en-US" dirty="0"/>
              <a:t>A</a:t>
            </a:r>
            <a:r>
              <a:rPr lang="en-US" dirty="0" smtClean="0"/>
              <a:t> </a:t>
            </a:r>
            <a:r>
              <a:rPr lang="en-US" dirty="0">
                <a:solidFill>
                  <a:srgbClr val="C00000"/>
                </a:solidFill>
              </a:rPr>
              <a:t>man</a:t>
            </a:r>
            <a:r>
              <a:rPr lang="en-US" dirty="0"/>
              <a:t> riding a </a:t>
            </a:r>
            <a:r>
              <a:rPr lang="en-US" dirty="0">
                <a:solidFill>
                  <a:srgbClr val="7030A0"/>
                </a:solidFill>
              </a:rPr>
              <a:t>large</a:t>
            </a:r>
            <a:r>
              <a:rPr lang="en-US" dirty="0"/>
              <a:t> </a:t>
            </a:r>
            <a:r>
              <a:rPr lang="en-US" dirty="0">
                <a:solidFill>
                  <a:srgbClr val="C00000"/>
                </a:solidFill>
              </a:rPr>
              <a:t>motorcycle</a:t>
            </a:r>
            <a:r>
              <a:rPr lang="en-US" dirty="0"/>
              <a:t> near a sidewalk with bicycles.</a:t>
            </a:r>
            <a:br>
              <a:rPr lang="en-US" dirty="0"/>
            </a:br>
            <a:r>
              <a:rPr lang="en-US" dirty="0" smtClean="0"/>
              <a:t>A </a:t>
            </a:r>
            <a:r>
              <a:rPr lang="en-US" dirty="0">
                <a:solidFill>
                  <a:srgbClr val="C00000"/>
                </a:solidFill>
              </a:rPr>
              <a:t>man</a:t>
            </a:r>
            <a:r>
              <a:rPr lang="en-US" dirty="0"/>
              <a:t> on a </a:t>
            </a:r>
            <a:r>
              <a:rPr lang="en-US" dirty="0">
                <a:solidFill>
                  <a:srgbClr val="7030A0"/>
                </a:solidFill>
              </a:rPr>
              <a:t>black</a:t>
            </a:r>
            <a:r>
              <a:rPr lang="en-US" dirty="0"/>
              <a:t> and </a:t>
            </a:r>
            <a:r>
              <a:rPr lang="en-US" dirty="0">
                <a:solidFill>
                  <a:srgbClr val="7030A0"/>
                </a:solidFill>
              </a:rPr>
              <a:t>red</a:t>
            </a:r>
            <a:r>
              <a:rPr lang="en-US" dirty="0"/>
              <a:t> </a:t>
            </a:r>
            <a:r>
              <a:rPr lang="en-US" dirty="0">
                <a:solidFill>
                  <a:srgbClr val="C00000"/>
                </a:solidFill>
              </a:rPr>
              <a:t>motorcycle</a:t>
            </a:r>
            <a:r>
              <a:rPr lang="en-US" dirty="0"/>
              <a:t> riding down the street.</a:t>
            </a:r>
            <a:br>
              <a:rPr lang="en-US" dirty="0"/>
            </a:br>
            <a:r>
              <a:rPr lang="en-US" dirty="0" smtClean="0"/>
              <a:t>A </a:t>
            </a:r>
            <a:r>
              <a:rPr lang="en-US" dirty="0">
                <a:solidFill>
                  <a:srgbClr val="C00000"/>
                </a:solidFill>
              </a:rPr>
              <a:t>man</a:t>
            </a:r>
            <a:r>
              <a:rPr lang="en-US" dirty="0"/>
              <a:t> riding on the back of a </a:t>
            </a:r>
            <a:r>
              <a:rPr lang="en-US" dirty="0">
                <a:solidFill>
                  <a:srgbClr val="C00000"/>
                </a:solidFill>
              </a:rPr>
              <a:t>motorcycle</a:t>
            </a:r>
            <a:r>
              <a:rPr lang="en-US" dirty="0"/>
              <a:t>.</a:t>
            </a:r>
            <a:br>
              <a:rPr lang="en-US" dirty="0"/>
            </a:br>
            <a:r>
              <a:rPr lang="en-US" dirty="0" smtClean="0"/>
              <a:t>A </a:t>
            </a:r>
            <a:r>
              <a:rPr lang="en-US" dirty="0">
                <a:solidFill>
                  <a:srgbClr val="C00000"/>
                </a:solidFill>
              </a:rPr>
              <a:t>man</a:t>
            </a:r>
            <a:r>
              <a:rPr lang="en-US" dirty="0"/>
              <a:t> with a helmet on is riding a </a:t>
            </a:r>
            <a:r>
              <a:rPr lang="en-US" dirty="0">
                <a:solidFill>
                  <a:srgbClr val="C00000"/>
                </a:solidFill>
              </a:rPr>
              <a:t>motorcycle</a:t>
            </a:r>
            <a:r>
              <a:rPr lang="en-US" dirty="0"/>
              <a:t> in the street.</a:t>
            </a:r>
            <a:br>
              <a:rPr lang="en-US" dirty="0"/>
            </a:br>
            <a:r>
              <a:rPr lang="en-US" dirty="0" smtClean="0"/>
              <a:t>A </a:t>
            </a:r>
            <a:r>
              <a:rPr lang="en-US" dirty="0">
                <a:solidFill>
                  <a:srgbClr val="C00000"/>
                </a:solidFill>
              </a:rPr>
              <a:t>man</a:t>
            </a:r>
            <a:r>
              <a:rPr lang="en-US" dirty="0"/>
              <a:t> that is sitting on the back of a </a:t>
            </a:r>
            <a:r>
              <a:rPr lang="en-US" dirty="0">
                <a:solidFill>
                  <a:srgbClr val="C00000"/>
                </a:solidFill>
              </a:rPr>
              <a:t>motorcycle</a:t>
            </a:r>
            <a:r>
              <a:rPr lang="en-US" dirty="0"/>
              <a:t>.</a:t>
            </a:r>
          </a:p>
        </p:txBody>
      </p:sp>
      <p:pic>
        <p:nvPicPr>
          <p:cNvPr id="2" name="Picture 1"/>
          <p:cNvPicPr>
            <a:picLocks noChangeAspect="1"/>
          </p:cNvPicPr>
          <p:nvPr/>
        </p:nvPicPr>
        <p:blipFill>
          <a:blip r:embed="rId2"/>
          <a:stretch>
            <a:fillRect/>
          </a:stretch>
        </p:blipFill>
        <p:spPr>
          <a:xfrm>
            <a:off x="1651653" y="291654"/>
            <a:ext cx="5881261" cy="4398160"/>
          </a:xfrm>
          <a:prstGeom prst="rect">
            <a:avLst/>
          </a:prstGeom>
        </p:spPr>
      </p:pic>
    </p:spTree>
    <p:extLst>
      <p:ext uri="{BB962C8B-B14F-4D97-AF65-F5344CB8AC3E}">
        <p14:creationId xmlns:p14="http://schemas.microsoft.com/office/powerpoint/2010/main" val="32400829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554" y="524082"/>
            <a:ext cx="7613703" cy="1200329"/>
          </a:xfrm>
          <a:prstGeom prst="rect">
            <a:avLst/>
          </a:prstGeom>
        </p:spPr>
        <p:txBody>
          <a:bodyPr wrap="square">
            <a:spAutoFit/>
          </a:bodyPr>
          <a:lstStyle/>
          <a:p>
            <a:r>
              <a:rPr lang="en-US" dirty="0"/>
              <a:t>T</a:t>
            </a:r>
            <a:r>
              <a:rPr lang="en-US" dirty="0" smtClean="0"/>
              <a:t>he </a:t>
            </a:r>
            <a:r>
              <a:rPr lang="en-US" dirty="0"/>
              <a:t>woman is working in the kitchen with the baby in the high chair next to her. </a:t>
            </a:r>
            <a:endParaRPr lang="en-US" dirty="0" smtClean="0"/>
          </a:p>
          <a:p>
            <a:r>
              <a:rPr lang="en-US" dirty="0"/>
              <a:t/>
            </a:r>
            <a:br>
              <a:rPr lang="en-US" dirty="0"/>
            </a:br>
            <a:r>
              <a:rPr lang="en-US" dirty="0" smtClean="0"/>
              <a:t>A </a:t>
            </a:r>
            <a:r>
              <a:rPr lang="en-US" dirty="0"/>
              <a:t>living room with a couch a chair and a </a:t>
            </a:r>
            <a:r>
              <a:rPr lang="en-US" dirty="0" smtClean="0"/>
              <a:t>TV.</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506320" y="1860437"/>
            <a:ext cx="7980218" cy="4502727"/>
          </a:xfrm>
          <a:prstGeom prst="rect">
            <a:avLst/>
          </a:prstGeom>
        </p:spPr>
      </p:pic>
    </p:spTree>
    <p:extLst>
      <p:ext uri="{BB962C8B-B14F-4D97-AF65-F5344CB8AC3E}">
        <p14:creationId xmlns:p14="http://schemas.microsoft.com/office/powerpoint/2010/main" val="201540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6320" y="1860437"/>
            <a:ext cx="7980218" cy="4502727"/>
          </a:xfrm>
          <a:prstGeom prst="rect">
            <a:avLst/>
          </a:prstGeom>
        </p:spPr>
      </p:pic>
      <p:sp>
        <p:nvSpPr>
          <p:cNvPr id="5" name="Rectangle 4"/>
          <p:cNvSpPr/>
          <p:nvPr/>
        </p:nvSpPr>
        <p:spPr>
          <a:xfrm>
            <a:off x="689577" y="191573"/>
            <a:ext cx="7613703" cy="1477328"/>
          </a:xfrm>
          <a:prstGeom prst="rect">
            <a:avLst/>
          </a:prstGeom>
        </p:spPr>
        <p:txBody>
          <a:bodyPr wrap="square">
            <a:spAutoFit/>
          </a:bodyPr>
          <a:lstStyle/>
          <a:p>
            <a:r>
              <a:rPr lang="en-US" dirty="0"/>
              <a:t>A</a:t>
            </a:r>
            <a:r>
              <a:rPr lang="en-US" dirty="0" smtClean="0"/>
              <a:t> </a:t>
            </a:r>
            <a:r>
              <a:rPr lang="en-US" dirty="0"/>
              <a:t>living room and kitchen with various furniture.</a:t>
            </a:r>
            <a:br>
              <a:rPr lang="en-US" dirty="0"/>
            </a:br>
            <a:r>
              <a:rPr lang="en-US" dirty="0" smtClean="0"/>
              <a:t>The </a:t>
            </a:r>
            <a:r>
              <a:rPr lang="en-US" dirty="0">
                <a:solidFill>
                  <a:srgbClr val="FF0000"/>
                </a:solidFill>
              </a:rPr>
              <a:t>woman</a:t>
            </a:r>
            <a:r>
              <a:rPr lang="en-US" dirty="0"/>
              <a:t> is working in the kitchen with the </a:t>
            </a:r>
            <a:r>
              <a:rPr lang="en-US" dirty="0">
                <a:solidFill>
                  <a:srgbClr val="FF0000"/>
                </a:solidFill>
              </a:rPr>
              <a:t>baby</a:t>
            </a:r>
            <a:r>
              <a:rPr lang="en-US" dirty="0"/>
              <a:t> in the high chair next to her. </a:t>
            </a:r>
            <a:br>
              <a:rPr lang="en-US" dirty="0"/>
            </a:br>
            <a:r>
              <a:rPr lang="en-US" dirty="0" smtClean="0"/>
              <a:t>A </a:t>
            </a:r>
            <a:r>
              <a:rPr lang="en-US" dirty="0"/>
              <a:t>view of living room with brown sofas, with the kitchen in the background.</a:t>
            </a:r>
            <a:br>
              <a:rPr lang="en-US" dirty="0"/>
            </a:br>
            <a:r>
              <a:rPr lang="en-US" dirty="0" smtClean="0"/>
              <a:t>A </a:t>
            </a:r>
            <a:r>
              <a:rPr lang="en-US" dirty="0"/>
              <a:t>living room with a couch a chair and a </a:t>
            </a:r>
            <a:r>
              <a:rPr lang="en-US" dirty="0" err="1" smtClean="0"/>
              <a:t>tv</a:t>
            </a:r>
            <a:r>
              <a:rPr lang="en-US" dirty="0" smtClean="0"/>
              <a:t>.</a:t>
            </a:r>
            <a:r>
              <a:rPr lang="en-US" dirty="0"/>
              <a:t/>
            </a:r>
            <a:br>
              <a:rPr lang="en-US" dirty="0"/>
            </a:br>
            <a:r>
              <a:rPr lang="en-US" dirty="0" smtClean="0"/>
              <a:t>A </a:t>
            </a:r>
            <a:r>
              <a:rPr lang="en-US" dirty="0">
                <a:solidFill>
                  <a:srgbClr val="FF0000"/>
                </a:solidFill>
              </a:rPr>
              <a:t>woman</a:t>
            </a:r>
            <a:r>
              <a:rPr lang="en-US" dirty="0"/>
              <a:t> works in a kitchen that is joined to a living room.</a:t>
            </a:r>
          </a:p>
        </p:txBody>
      </p:sp>
    </p:spTree>
    <p:extLst>
      <p:ext uri="{BB962C8B-B14F-4D97-AF65-F5344CB8AC3E}">
        <p14:creationId xmlns:p14="http://schemas.microsoft.com/office/powerpoint/2010/main" val="13977893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1542" y="448511"/>
            <a:ext cx="7613703" cy="1200329"/>
          </a:xfrm>
          <a:prstGeom prst="rect">
            <a:avLst/>
          </a:prstGeom>
        </p:spPr>
        <p:txBody>
          <a:bodyPr wrap="square">
            <a:spAutoFit/>
          </a:bodyPr>
          <a:lstStyle/>
          <a:p>
            <a:r>
              <a:rPr lang="en-US" dirty="0" smtClean="0"/>
              <a:t>A living room with a laundry basket on the floor.</a:t>
            </a:r>
          </a:p>
          <a:p>
            <a:r>
              <a:rPr lang="en-US" dirty="0" smtClean="0"/>
              <a:t/>
            </a:r>
            <a:br>
              <a:rPr lang="en-US" dirty="0" smtClean="0"/>
            </a:br>
            <a:r>
              <a:rPr lang="en-US" dirty="0" smtClean="0"/>
              <a:t>A television set a gray chair a table lamp and some pictures.</a:t>
            </a:r>
            <a:br>
              <a:rPr lang="en-US" dirty="0" smtClean="0"/>
            </a:br>
            <a:endParaRPr lang="en-US" dirty="0"/>
          </a:p>
        </p:txBody>
      </p:sp>
      <p:pic>
        <p:nvPicPr>
          <p:cNvPr id="2" name="Picture 1"/>
          <p:cNvPicPr>
            <a:picLocks noChangeAspect="1"/>
          </p:cNvPicPr>
          <p:nvPr/>
        </p:nvPicPr>
        <p:blipFill>
          <a:blip r:embed="rId2"/>
          <a:stretch>
            <a:fillRect/>
          </a:stretch>
        </p:blipFill>
        <p:spPr>
          <a:xfrm>
            <a:off x="1231542" y="1749371"/>
            <a:ext cx="6503568" cy="4895782"/>
          </a:xfrm>
          <a:prstGeom prst="rect">
            <a:avLst/>
          </a:prstGeom>
        </p:spPr>
      </p:pic>
    </p:spTree>
    <p:extLst>
      <p:ext uri="{BB962C8B-B14F-4D97-AF65-F5344CB8AC3E}">
        <p14:creationId xmlns:p14="http://schemas.microsoft.com/office/powerpoint/2010/main" val="13825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31542" y="138855"/>
            <a:ext cx="7613703" cy="1477328"/>
          </a:xfrm>
          <a:prstGeom prst="rect">
            <a:avLst/>
          </a:prstGeom>
        </p:spPr>
        <p:txBody>
          <a:bodyPr wrap="square">
            <a:spAutoFit/>
          </a:bodyPr>
          <a:lstStyle/>
          <a:p>
            <a:r>
              <a:rPr lang="en-US" dirty="0"/>
              <a:t>A</a:t>
            </a:r>
            <a:r>
              <a:rPr lang="en-US" dirty="0" smtClean="0"/>
              <a:t> </a:t>
            </a:r>
            <a:r>
              <a:rPr lang="en-US" dirty="0"/>
              <a:t>room with an older model television in it.</a:t>
            </a:r>
            <a:br>
              <a:rPr lang="en-US" dirty="0"/>
            </a:br>
            <a:r>
              <a:rPr lang="en-US" dirty="0" smtClean="0"/>
              <a:t>A </a:t>
            </a:r>
            <a:r>
              <a:rPr lang="en-US" dirty="0"/>
              <a:t>living room with a laundry basket on the floor</a:t>
            </a:r>
            <a:br>
              <a:rPr lang="en-US" dirty="0"/>
            </a:br>
            <a:r>
              <a:rPr lang="en-US" dirty="0" smtClean="0"/>
              <a:t>A </a:t>
            </a:r>
            <a:r>
              <a:rPr lang="en-US" dirty="0"/>
              <a:t>living room that has a television and a chair</a:t>
            </a:r>
            <a:br>
              <a:rPr lang="en-US" dirty="0"/>
            </a:br>
            <a:r>
              <a:rPr lang="en-US" dirty="0" smtClean="0"/>
              <a:t>A </a:t>
            </a:r>
            <a:r>
              <a:rPr lang="en-US" dirty="0"/>
              <a:t>television set a gray chair a table lamp and some pictures</a:t>
            </a:r>
            <a:br>
              <a:rPr lang="en-US" dirty="0"/>
            </a:br>
            <a:r>
              <a:rPr lang="en-US" dirty="0" smtClean="0"/>
              <a:t>A </a:t>
            </a:r>
            <a:r>
              <a:rPr lang="en-US" dirty="0"/>
              <a:t>picture of a old fashioned looking living room.</a:t>
            </a:r>
          </a:p>
        </p:txBody>
      </p:sp>
      <p:pic>
        <p:nvPicPr>
          <p:cNvPr id="2" name="Picture 1"/>
          <p:cNvPicPr>
            <a:picLocks noChangeAspect="1"/>
          </p:cNvPicPr>
          <p:nvPr/>
        </p:nvPicPr>
        <p:blipFill>
          <a:blip r:embed="rId2"/>
          <a:stretch>
            <a:fillRect/>
          </a:stretch>
        </p:blipFill>
        <p:spPr>
          <a:xfrm>
            <a:off x="1231542" y="1749371"/>
            <a:ext cx="6503568" cy="4895782"/>
          </a:xfrm>
          <a:prstGeom prst="rect">
            <a:avLst/>
          </a:prstGeom>
        </p:spPr>
      </p:pic>
    </p:spTree>
    <p:extLst>
      <p:ext uri="{BB962C8B-B14F-4D97-AF65-F5344CB8AC3E}">
        <p14:creationId xmlns:p14="http://schemas.microsoft.com/office/powerpoint/2010/main" val="18857100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1607" y="1509796"/>
            <a:ext cx="6104573" cy="4890051"/>
          </a:xfrm>
          <a:prstGeom prst="rect">
            <a:avLst/>
          </a:prstGeom>
        </p:spPr>
      </p:pic>
      <p:sp>
        <p:nvSpPr>
          <p:cNvPr id="5" name="Rectangle 4"/>
          <p:cNvSpPr/>
          <p:nvPr/>
        </p:nvSpPr>
        <p:spPr>
          <a:xfrm>
            <a:off x="1115376" y="32468"/>
            <a:ext cx="6737033" cy="1477328"/>
          </a:xfrm>
          <a:prstGeom prst="rect">
            <a:avLst/>
          </a:prstGeom>
        </p:spPr>
        <p:txBody>
          <a:bodyPr wrap="square">
            <a:spAutoFit/>
          </a:bodyPr>
          <a:lstStyle/>
          <a:p>
            <a:r>
              <a:rPr lang="en-US" dirty="0">
                <a:solidFill>
                  <a:srgbClr val="000000"/>
                </a:solidFill>
              </a:rPr>
              <a:t/>
            </a:r>
            <a:br>
              <a:rPr lang="en-US" dirty="0">
                <a:solidFill>
                  <a:srgbClr val="000000"/>
                </a:solidFill>
              </a:rPr>
            </a:br>
            <a:r>
              <a:rPr lang="en-US" dirty="0" smtClean="0">
                <a:solidFill>
                  <a:srgbClr val="000000"/>
                </a:solidFill>
              </a:rPr>
              <a:t>Small </a:t>
            </a:r>
            <a:r>
              <a:rPr lang="en-US" dirty="0">
                <a:solidFill>
                  <a:srgbClr val="000000"/>
                </a:solidFill>
              </a:rPr>
              <a:t>dog with both a cat and a mouse riding on its back.</a:t>
            </a:r>
            <a:br>
              <a:rPr lang="en-US" dirty="0">
                <a:solidFill>
                  <a:srgbClr val="000000"/>
                </a:solidFill>
              </a:rPr>
            </a:br>
            <a:endParaRPr lang="en-US" dirty="0" smtClean="0">
              <a:solidFill>
                <a:srgbClr val="000000"/>
              </a:solidFill>
            </a:endParaRPr>
          </a:p>
          <a:p>
            <a:r>
              <a:rPr lang="en-US" dirty="0">
                <a:solidFill>
                  <a:srgbClr val="000000"/>
                </a:solidFill>
              </a:rPr>
              <a:t>C</a:t>
            </a:r>
            <a:r>
              <a:rPr lang="en-US" dirty="0" smtClean="0">
                <a:solidFill>
                  <a:srgbClr val="000000"/>
                </a:solidFill>
              </a:rPr>
              <a:t>at </a:t>
            </a:r>
            <a:r>
              <a:rPr lang="en-US" dirty="0">
                <a:solidFill>
                  <a:srgbClr val="000000"/>
                </a:solidFill>
              </a:rPr>
              <a:t>and mouse riding on a dog on a busy city street.</a:t>
            </a:r>
            <a:br>
              <a:rPr lang="en-US" dirty="0">
                <a:solidFill>
                  <a:srgbClr val="000000"/>
                </a:solidFill>
              </a:rPr>
            </a:br>
            <a:endParaRPr lang="en-US" dirty="0"/>
          </a:p>
        </p:txBody>
      </p:sp>
    </p:spTree>
    <p:extLst>
      <p:ext uri="{BB962C8B-B14F-4D97-AF65-F5344CB8AC3E}">
        <p14:creationId xmlns:p14="http://schemas.microsoft.com/office/powerpoint/2010/main" val="266017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38692" y="1135536"/>
            <a:ext cx="5001510" cy="4878705"/>
          </a:xfrm>
          <a:prstGeom prst="rect">
            <a:avLst/>
          </a:prstGeom>
        </p:spPr>
      </p:pic>
      <p:sp>
        <p:nvSpPr>
          <p:cNvPr id="5" name="TextBox 4"/>
          <p:cNvSpPr txBox="1"/>
          <p:nvPr/>
        </p:nvSpPr>
        <p:spPr>
          <a:xfrm>
            <a:off x="281940" y="243840"/>
            <a:ext cx="4099560" cy="523220"/>
          </a:xfrm>
          <a:prstGeom prst="rect">
            <a:avLst/>
          </a:prstGeom>
          <a:noFill/>
        </p:spPr>
        <p:txBody>
          <a:bodyPr wrap="square" rtlCol="0">
            <a:spAutoFit/>
          </a:bodyPr>
          <a:lstStyle/>
          <a:p>
            <a:r>
              <a:rPr lang="en-US" sz="2800" dirty="0" smtClean="0">
                <a:latin typeface="Segoe UI Semilight" panose="020B0402040204020203" pitchFamily="34" charset="0"/>
                <a:cs typeface="Segoe UI Semilight" panose="020B0402040204020203" pitchFamily="34" charset="0"/>
              </a:rPr>
              <a:t>Human agreement</a:t>
            </a:r>
            <a:endParaRPr lang="en-US" sz="2800" dirty="0">
              <a:latin typeface="Segoe UI Semilight" panose="020B0402040204020203" pitchFamily="34" charset="0"/>
              <a:cs typeface="Segoe UI Semilight" panose="020B0402040204020203" pitchFamily="34" charset="0"/>
            </a:endParaRPr>
          </a:p>
        </p:txBody>
      </p:sp>
      <p:sp>
        <p:nvSpPr>
          <p:cNvPr id="6" name="TextBox 5"/>
          <p:cNvSpPr txBox="1"/>
          <p:nvPr/>
        </p:nvSpPr>
        <p:spPr>
          <a:xfrm>
            <a:off x="368767" y="3374833"/>
            <a:ext cx="2591249" cy="707886"/>
          </a:xfrm>
          <a:prstGeom prst="rect">
            <a:avLst/>
          </a:prstGeom>
          <a:noFill/>
        </p:spPr>
        <p:txBody>
          <a:bodyPr wrap="square" rtlCol="0">
            <a:spAutoFit/>
          </a:bodyPr>
          <a:lstStyle/>
          <a:p>
            <a:r>
              <a:rPr lang="en-US" sz="2000" dirty="0" smtClean="0">
                <a:latin typeface="Segoe UI" panose="020B0502040204020203" pitchFamily="34" charset="0"/>
                <a:cs typeface="Segoe UI" panose="020B0502040204020203" pitchFamily="34" charset="0"/>
              </a:rPr>
              <a:t>Saurabh Gupta, Berkeley</a:t>
            </a:r>
            <a:endParaRPr lang="en-US" sz="2000" dirty="0">
              <a:latin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10" y="1685847"/>
            <a:ext cx="1337482" cy="1575768"/>
          </a:xfrm>
          <a:prstGeom prst="rect">
            <a:avLst/>
          </a:prstGeom>
        </p:spPr>
      </p:pic>
    </p:spTree>
    <p:extLst>
      <p:ext uri="{BB962C8B-B14F-4D97-AF65-F5344CB8AC3E}">
        <p14:creationId xmlns:p14="http://schemas.microsoft.com/office/powerpoint/2010/main" val="13456567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1940" y="243840"/>
            <a:ext cx="4099560" cy="523220"/>
          </a:xfrm>
          <a:prstGeom prst="rect">
            <a:avLst/>
          </a:prstGeom>
          <a:noFill/>
        </p:spPr>
        <p:txBody>
          <a:bodyPr wrap="square" rtlCol="0">
            <a:spAutoFit/>
          </a:bodyPr>
          <a:lstStyle/>
          <a:p>
            <a:r>
              <a:rPr lang="en-US" sz="2800" dirty="0" smtClean="0">
                <a:latin typeface="Segoe UI Semilight" panose="020B0402040204020203" pitchFamily="34" charset="0"/>
                <a:cs typeface="Segoe UI Semilight" panose="020B0402040204020203" pitchFamily="34" charset="0"/>
              </a:rPr>
              <a:t>Human agreement</a:t>
            </a:r>
            <a:endParaRPr lang="en-US" sz="2800" dirty="0">
              <a:latin typeface="Segoe UI Semilight" panose="020B0402040204020203" pitchFamily="34" charset="0"/>
              <a:cs typeface="Segoe UI Semilight" panose="020B0402040204020203" pitchFamily="34" charset="0"/>
            </a:endParaRPr>
          </a:p>
        </p:txBody>
      </p:sp>
      <p:pic>
        <p:nvPicPr>
          <p:cNvPr id="2" name="Picture 1"/>
          <p:cNvPicPr>
            <a:picLocks noChangeAspect="1"/>
          </p:cNvPicPr>
          <p:nvPr/>
        </p:nvPicPr>
        <p:blipFill>
          <a:blip r:embed="rId2"/>
          <a:stretch>
            <a:fillRect/>
          </a:stretch>
        </p:blipFill>
        <p:spPr>
          <a:xfrm>
            <a:off x="281940" y="1470660"/>
            <a:ext cx="3962049" cy="4008120"/>
          </a:xfrm>
          <a:prstGeom prst="rect">
            <a:avLst/>
          </a:prstGeom>
        </p:spPr>
      </p:pic>
      <p:pic>
        <p:nvPicPr>
          <p:cNvPr id="3" name="Picture 2"/>
          <p:cNvPicPr>
            <a:picLocks noChangeAspect="1"/>
          </p:cNvPicPr>
          <p:nvPr/>
        </p:nvPicPr>
        <p:blipFill>
          <a:blip r:embed="rId3"/>
          <a:stretch>
            <a:fillRect/>
          </a:stretch>
        </p:blipFill>
        <p:spPr>
          <a:xfrm>
            <a:off x="4833252" y="1470660"/>
            <a:ext cx="3914507" cy="4066481"/>
          </a:xfrm>
          <a:prstGeom prst="rect">
            <a:avLst/>
          </a:prstGeom>
        </p:spPr>
      </p:pic>
    </p:spTree>
    <p:extLst>
      <p:ext uri="{BB962C8B-B14F-4D97-AF65-F5344CB8AC3E}">
        <p14:creationId xmlns:p14="http://schemas.microsoft.com/office/powerpoint/2010/main" val="25199155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 y="-68580"/>
            <a:ext cx="7886700" cy="1325563"/>
          </a:xfrm>
        </p:spPr>
        <p:txBody>
          <a:bodyPr/>
          <a:lstStyle/>
          <a:p>
            <a:r>
              <a:rPr lang="en-US" dirty="0" smtClean="0"/>
              <a:t>How do we evaluate?</a:t>
            </a:r>
            <a:endParaRPr lang="en-US" dirty="0"/>
          </a:p>
        </p:txBody>
      </p:sp>
      <p:pic>
        <p:nvPicPr>
          <p:cNvPr id="4" name="Picture 3"/>
          <p:cNvPicPr>
            <a:picLocks noChangeAspect="1"/>
          </p:cNvPicPr>
          <p:nvPr/>
        </p:nvPicPr>
        <p:blipFill>
          <a:blip r:embed="rId2"/>
          <a:stretch>
            <a:fillRect/>
          </a:stretch>
        </p:blipFill>
        <p:spPr>
          <a:xfrm>
            <a:off x="175260" y="1181100"/>
            <a:ext cx="3657600" cy="5486400"/>
          </a:xfrm>
          <a:prstGeom prst="rect">
            <a:avLst/>
          </a:prstGeom>
        </p:spPr>
      </p:pic>
      <p:sp>
        <p:nvSpPr>
          <p:cNvPr id="6" name="Rectangle 5"/>
          <p:cNvSpPr/>
          <p:nvPr/>
        </p:nvSpPr>
        <p:spPr>
          <a:xfrm>
            <a:off x="4491037" y="1495508"/>
            <a:ext cx="4264344" cy="2585323"/>
          </a:xfrm>
          <a:prstGeom prst="rect">
            <a:avLst/>
          </a:prstGeom>
        </p:spPr>
        <p:txBody>
          <a:bodyPr wrap="square">
            <a:spAutoFit/>
          </a:bodyPr>
          <a:lstStyle/>
          <a:p>
            <a:r>
              <a:rPr lang="en-US" dirty="0">
                <a:solidFill>
                  <a:srgbClr val="000000"/>
                </a:solidFill>
              </a:rPr>
              <a:t/>
            </a:r>
            <a:br>
              <a:rPr lang="en-US" dirty="0">
                <a:solidFill>
                  <a:srgbClr val="000000"/>
                </a:solidFill>
              </a:rPr>
            </a:br>
            <a:r>
              <a:rPr lang="en-US" dirty="0" smtClean="0">
                <a:solidFill>
                  <a:srgbClr val="000000"/>
                </a:solidFill>
              </a:rPr>
              <a:t>A photo taken indoors.</a:t>
            </a:r>
          </a:p>
          <a:p>
            <a:endParaRPr lang="en-US" dirty="0">
              <a:solidFill>
                <a:srgbClr val="000000"/>
              </a:solidFill>
            </a:endParaRPr>
          </a:p>
          <a:p>
            <a:r>
              <a:rPr lang="en-US" dirty="0" smtClean="0">
                <a:solidFill>
                  <a:srgbClr val="000000"/>
                </a:solidFill>
              </a:rPr>
              <a:t>A dark haired man dressed in a black suit and blue paisley tie eating a hotdog in one hand and holding a beer and plate with a hotdog in the other.</a:t>
            </a:r>
          </a:p>
          <a:p>
            <a:endParaRPr lang="en-US" dirty="0">
              <a:solidFill>
                <a:srgbClr val="000000"/>
              </a:solidFill>
            </a:endParaRPr>
          </a:p>
          <a:p>
            <a:r>
              <a:rPr lang="en-US" dirty="0" smtClean="0">
                <a:solidFill>
                  <a:srgbClr val="000000"/>
                </a:solidFill>
              </a:rPr>
              <a:t>Man suit hotdog tie eat.</a:t>
            </a:r>
            <a:endParaRPr lang="en-US" dirty="0"/>
          </a:p>
        </p:txBody>
      </p:sp>
    </p:spTree>
    <p:extLst>
      <p:ext uri="{BB962C8B-B14F-4D97-AF65-F5344CB8AC3E}">
        <p14:creationId xmlns:p14="http://schemas.microsoft.com/office/powerpoint/2010/main" val="14909421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282" y="130858"/>
            <a:ext cx="7886700" cy="1325563"/>
          </a:xfrm>
        </p:spPr>
        <p:txBody>
          <a:bodyPr/>
          <a:lstStyle/>
          <a:p>
            <a:r>
              <a:rPr lang="en-US" dirty="0" smtClean="0"/>
              <a:t>Captions in the wild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691" y="1154335"/>
            <a:ext cx="4766593" cy="4766593"/>
          </a:xfrm>
          <a:prstGeom prst="rect">
            <a:avLst/>
          </a:prstGeom>
        </p:spPr>
      </p:pic>
    </p:spTree>
    <p:extLst>
      <p:ext uri="{BB962C8B-B14F-4D97-AF65-F5344CB8AC3E}">
        <p14:creationId xmlns:p14="http://schemas.microsoft.com/office/powerpoint/2010/main" val="2192836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9550" y="171353"/>
            <a:ext cx="8724900" cy="4620093"/>
          </a:xfrm>
          <a:prstGeom prst="rect">
            <a:avLst/>
          </a:prstGeom>
        </p:spPr>
      </p:pic>
      <p:sp>
        <p:nvSpPr>
          <p:cNvPr id="7" name="Rectangle 6"/>
          <p:cNvSpPr/>
          <p:nvPr/>
        </p:nvSpPr>
        <p:spPr>
          <a:xfrm>
            <a:off x="209550" y="5180737"/>
            <a:ext cx="7901940" cy="923330"/>
          </a:xfrm>
          <a:prstGeom prst="rect">
            <a:avLst/>
          </a:prstGeom>
        </p:spPr>
        <p:txBody>
          <a:bodyPr wrap="square">
            <a:spAutoFit/>
          </a:bodyPr>
          <a:lstStyle/>
          <a:p>
            <a:r>
              <a:rPr lang="en-US" dirty="0" err="1">
                <a:solidFill>
                  <a:schemeClr val="accent5">
                    <a:lumMod val="75000"/>
                  </a:schemeClr>
                </a:solidFill>
              </a:rPr>
              <a:t>ReferItGame</a:t>
            </a:r>
            <a:r>
              <a:rPr lang="en-US" dirty="0">
                <a:solidFill>
                  <a:schemeClr val="accent5">
                    <a:lumMod val="75000"/>
                  </a:schemeClr>
                </a:solidFill>
              </a:rPr>
              <a:t>: Referring to Objects in Photographs of Natural Scenes</a:t>
            </a:r>
          </a:p>
          <a:p>
            <a:r>
              <a:rPr lang="en-US" dirty="0"/>
              <a:t>Sahar </a:t>
            </a:r>
            <a:r>
              <a:rPr lang="en-US" dirty="0" err="1"/>
              <a:t>Zazemzadeh</a:t>
            </a:r>
            <a:r>
              <a:rPr lang="en-US" dirty="0"/>
              <a:t>, Vicente Ordonez, Mark </a:t>
            </a:r>
            <a:r>
              <a:rPr lang="en-US" dirty="0" err="1"/>
              <a:t>Matten</a:t>
            </a:r>
            <a:r>
              <a:rPr lang="en-US" dirty="0"/>
              <a:t>, Tamara L. Berg, </a:t>
            </a:r>
          </a:p>
          <a:p>
            <a:r>
              <a:rPr lang="en-US" dirty="0"/>
              <a:t>Empirical Methods in Natural Language Processing (EMNLP) 2014. </a:t>
            </a:r>
          </a:p>
        </p:txBody>
      </p:sp>
    </p:spTree>
    <p:extLst>
      <p:ext uri="{BB962C8B-B14F-4D97-AF65-F5344CB8AC3E}">
        <p14:creationId xmlns:p14="http://schemas.microsoft.com/office/powerpoint/2010/main" val="19814292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458"/>
          <a:stretch/>
        </p:blipFill>
        <p:spPr>
          <a:xfrm>
            <a:off x="0" y="0"/>
            <a:ext cx="9144000" cy="6842760"/>
          </a:xfrm>
          <a:prstGeom prst="rect">
            <a:avLst/>
          </a:prstGeom>
        </p:spPr>
      </p:pic>
      <p:sp>
        <p:nvSpPr>
          <p:cNvPr id="2" name="Title 1"/>
          <p:cNvSpPr>
            <a:spLocks noGrp="1"/>
          </p:cNvSpPr>
          <p:nvPr>
            <p:ph type="title"/>
          </p:nvPr>
        </p:nvSpPr>
        <p:spPr>
          <a:xfrm>
            <a:off x="1322070" y="75566"/>
            <a:ext cx="7886700" cy="1325563"/>
          </a:xfrm>
        </p:spPr>
        <p:txBody>
          <a:bodyPr/>
          <a:lstStyle/>
          <a:p>
            <a:r>
              <a:rPr lang="en-US" dirty="0" smtClean="0"/>
              <a:t>Abstract scenes</a:t>
            </a:r>
            <a:endParaRPr lang="en-US" dirty="0"/>
          </a:p>
        </p:txBody>
      </p:sp>
    </p:spTree>
    <p:extLst>
      <p:ext uri="{BB962C8B-B14F-4D97-AF65-F5344CB8AC3E}">
        <p14:creationId xmlns:p14="http://schemas.microsoft.com/office/powerpoint/2010/main" val="11878583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640" y="951549"/>
            <a:ext cx="6118860" cy="1200329"/>
          </a:xfrm>
          <a:prstGeom prst="rect">
            <a:avLst/>
          </a:prstGeom>
          <a:noFill/>
        </p:spPr>
        <p:txBody>
          <a:bodyPr wrap="square" rtlCol="0">
            <a:spAutoFit/>
          </a:bodyPr>
          <a:lstStyle/>
          <a:p>
            <a:r>
              <a:rPr lang="en-US" sz="3600" dirty="0" smtClean="0">
                <a:latin typeface="Segoe UI Semilight" panose="020B0402040204020203" pitchFamily="34" charset="0"/>
                <a:cs typeface="Segoe UI Semilight" panose="020B0402040204020203" pitchFamily="34" charset="0"/>
              </a:rPr>
              <a:t>Write </a:t>
            </a:r>
            <a:r>
              <a:rPr lang="en-US" sz="3600" dirty="0" smtClean="0">
                <a:solidFill>
                  <a:srgbClr val="C00000"/>
                </a:solidFill>
                <a:latin typeface="Segoe UI Semilight" panose="020B0402040204020203" pitchFamily="34" charset="0"/>
                <a:cs typeface="Segoe UI Semilight" panose="020B0402040204020203" pitchFamily="34" charset="0"/>
              </a:rPr>
              <a:t>three </a:t>
            </a:r>
            <a:r>
              <a:rPr lang="en-US" sz="3600" dirty="0" smtClean="0">
                <a:latin typeface="Segoe UI Semilight" panose="020B0402040204020203" pitchFamily="34" charset="0"/>
                <a:cs typeface="Segoe UI Semilight" panose="020B0402040204020203" pitchFamily="34" charset="0"/>
              </a:rPr>
              <a:t>simple sentences that describe the scene.</a:t>
            </a:r>
            <a:endParaRPr lang="en-US" sz="3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7798039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090" y="259080"/>
            <a:ext cx="5749290" cy="4599432"/>
          </a:xfrm>
          <a:prstGeom prst="rect">
            <a:avLst/>
          </a:prstGeom>
        </p:spPr>
      </p:pic>
      <p:sp>
        <p:nvSpPr>
          <p:cNvPr id="5" name="Rectangle 4"/>
          <p:cNvSpPr/>
          <p:nvPr/>
        </p:nvSpPr>
        <p:spPr>
          <a:xfrm>
            <a:off x="1424940" y="5017008"/>
            <a:ext cx="5722620" cy="923330"/>
          </a:xfrm>
          <a:prstGeom prst="rect">
            <a:avLst/>
          </a:prstGeom>
        </p:spPr>
        <p:txBody>
          <a:bodyPr wrap="square">
            <a:spAutoFit/>
          </a:bodyPr>
          <a:lstStyle/>
          <a:p>
            <a:r>
              <a:rPr lang="en-US" dirty="0"/>
              <a:t>Jenny is upset because Mike isn't sharing the soccer ball. </a:t>
            </a:r>
          </a:p>
          <a:p>
            <a:r>
              <a:rPr lang="en-US" dirty="0" smtClean="0"/>
              <a:t>Mike </a:t>
            </a:r>
            <a:r>
              <a:rPr lang="en-US" dirty="0"/>
              <a:t>is wearing sunglasses. </a:t>
            </a:r>
          </a:p>
          <a:p>
            <a:r>
              <a:rPr lang="en-US" dirty="0" smtClean="0"/>
              <a:t>Jenny </a:t>
            </a:r>
            <a:r>
              <a:rPr lang="en-US" dirty="0"/>
              <a:t>is wearing a silly hat. </a:t>
            </a:r>
          </a:p>
        </p:txBody>
      </p:sp>
    </p:spTree>
    <p:extLst>
      <p:ext uri="{BB962C8B-B14F-4D97-AF65-F5344CB8AC3E}">
        <p14:creationId xmlns:p14="http://schemas.microsoft.com/office/powerpoint/2010/main" val="31505919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930" y="312420"/>
            <a:ext cx="5505450" cy="4404360"/>
          </a:xfrm>
          <a:prstGeom prst="rect">
            <a:avLst/>
          </a:prstGeom>
        </p:spPr>
      </p:pic>
      <p:sp>
        <p:nvSpPr>
          <p:cNvPr id="5" name="Rectangle 4"/>
          <p:cNvSpPr/>
          <p:nvPr/>
        </p:nvSpPr>
        <p:spPr>
          <a:xfrm>
            <a:off x="1664970" y="4876800"/>
            <a:ext cx="4572000" cy="923330"/>
          </a:xfrm>
          <a:prstGeom prst="rect">
            <a:avLst/>
          </a:prstGeom>
        </p:spPr>
        <p:txBody>
          <a:bodyPr>
            <a:spAutoFit/>
          </a:bodyPr>
          <a:lstStyle/>
          <a:p>
            <a:r>
              <a:rPr lang="en-US" dirty="0"/>
              <a:t>There is a hot dog on the </a:t>
            </a:r>
            <a:r>
              <a:rPr lang="en-US" dirty="0" smtClean="0"/>
              <a:t>table. </a:t>
            </a:r>
            <a:endParaRPr lang="en-US" dirty="0"/>
          </a:p>
          <a:p>
            <a:r>
              <a:rPr lang="en-US" dirty="0" smtClean="0"/>
              <a:t>The </a:t>
            </a:r>
            <a:r>
              <a:rPr lang="en-US" dirty="0"/>
              <a:t>cat looks at the hot </a:t>
            </a:r>
            <a:r>
              <a:rPr lang="en-US" dirty="0" smtClean="0"/>
              <a:t>dog. </a:t>
            </a:r>
            <a:endParaRPr lang="en-US" dirty="0"/>
          </a:p>
          <a:p>
            <a:r>
              <a:rPr lang="en-US" dirty="0" smtClean="0"/>
              <a:t>There's </a:t>
            </a:r>
            <a:r>
              <a:rPr lang="en-US" dirty="0"/>
              <a:t>food on the </a:t>
            </a:r>
            <a:r>
              <a:rPr lang="en-US" dirty="0" smtClean="0"/>
              <a:t>grill.</a:t>
            </a:r>
            <a:endParaRPr lang="en-US" dirty="0"/>
          </a:p>
        </p:txBody>
      </p:sp>
    </p:spTree>
    <p:extLst>
      <p:ext uri="{BB962C8B-B14F-4D97-AF65-F5344CB8AC3E}">
        <p14:creationId xmlns:p14="http://schemas.microsoft.com/office/powerpoint/2010/main" val="38288996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0680" y="4912698"/>
            <a:ext cx="5295900" cy="923330"/>
          </a:xfrm>
          <a:prstGeom prst="rect">
            <a:avLst/>
          </a:prstGeom>
        </p:spPr>
        <p:txBody>
          <a:bodyPr wrap="square">
            <a:spAutoFit/>
          </a:bodyPr>
          <a:lstStyle/>
          <a:p>
            <a:r>
              <a:rPr lang="en-US" dirty="0"/>
              <a:t>Mike and Jenny are playing with the beach ball. </a:t>
            </a:r>
          </a:p>
          <a:p>
            <a:r>
              <a:rPr lang="en-US" dirty="0" smtClean="0"/>
              <a:t>Mike </a:t>
            </a:r>
            <a:r>
              <a:rPr lang="en-US" dirty="0"/>
              <a:t>is wearing sunglasses. </a:t>
            </a:r>
          </a:p>
          <a:p>
            <a:r>
              <a:rPr lang="en-US" dirty="0" smtClean="0"/>
              <a:t>The </a:t>
            </a:r>
            <a:r>
              <a:rPr lang="en-US" dirty="0"/>
              <a:t>snake and the duck are watching.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317838"/>
            <a:ext cx="5600700" cy="4480560"/>
          </a:xfrm>
          <a:prstGeom prst="rect">
            <a:avLst/>
          </a:prstGeom>
        </p:spPr>
      </p:pic>
    </p:spTree>
    <p:extLst>
      <p:ext uri="{BB962C8B-B14F-4D97-AF65-F5344CB8AC3E}">
        <p14:creationId xmlns:p14="http://schemas.microsoft.com/office/powerpoint/2010/main" val="29885723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2109" y="2715491"/>
            <a:ext cx="2923309" cy="923330"/>
          </a:xfrm>
          <a:prstGeom prst="rect">
            <a:avLst/>
          </a:prstGeom>
          <a:noFill/>
        </p:spPr>
        <p:txBody>
          <a:bodyPr wrap="square" rtlCol="0">
            <a:spAutoFit/>
          </a:bodyPr>
          <a:lstStyle/>
          <a:p>
            <a:r>
              <a:rPr lang="en-US" dirty="0" smtClean="0"/>
              <a:t>Jenny is catching the ball.</a:t>
            </a:r>
          </a:p>
          <a:p>
            <a:r>
              <a:rPr lang="en-US" dirty="0" smtClean="0"/>
              <a:t>Mike is kicking the ball.</a:t>
            </a:r>
          </a:p>
          <a:p>
            <a:r>
              <a:rPr lang="en-US" dirty="0" smtClean="0"/>
              <a:t>The table is next to the tree.</a:t>
            </a:r>
            <a:endParaRPr lang="en-US" dirty="0"/>
          </a:p>
        </p:txBody>
      </p:sp>
      <p:sp>
        <p:nvSpPr>
          <p:cNvPr id="5" name="Rectangle 4"/>
          <p:cNvSpPr/>
          <p:nvPr/>
        </p:nvSpPr>
        <p:spPr>
          <a:xfrm>
            <a:off x="5264727" y="1870364"/>
            <a:ext cx="3491346" cy="2590800"/>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39791" y="2452254"/>
            <a:ext cx="741218" cy="1323439"/>
          </a:xfrm>
          <a:prstGeom prst="rect">
            <a:avLst/>
          </a:prstGeom>
          <a:noFill/>
        </p:spPr>
        <p:txBody>
          <a:bodyPr wrap="square" rtlCol="0">
            <a:spAutoFit/>
          </a:bodyPr>
          <a:lstStyle/>
          <a:p>
            <a:r>
              <a:rPr lang="en-US" sz="8000" dirty="0" smtClean="0">
                <a:solidFill>
                  <a:schemeClr val="accent1">
                    <a:lumMod val="75000"/>
                  </a:schemeClr>
                </a:solidFill>
              </a:rPr>
              <a:t>?</a:t>
            </a:r>
            <a:endParaRPr lang="en-US" sz="8000" dirty="0">
              <a:solidFill>
                <a:schemeClr val="accent1">
                  <a:lumMod val="75000"/>
                </a:schemeClr>
              </a:solidFill>
            </a:endParaRPr>
          </a:p>
        </p:txBody>
      </p:sp>
      <p:sp>
        <p:nvSpPr>
          <p:cNvPr id="7" name="Right Arrow 6"/>
          <p:cNvSpPr/>
          <p:nvPr/>
        </p:nvSpPr>
        <p:spPr>
          <a:xfrm>
            <a:off x="4121728" y="2871355"/>
            <a:ext cx="727364" cy="588818"/>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379268" y="60326"/>
            <a:ext cx="7886700" cy="1325563"/>
          </a:xfrm>
        </p:spPr>
        <p:txBody>
          <a:bodyPr/>
          <a:lstStyle/>
          <a:p>
            <a:r>
              <a:rPr lang="en-US" dirty="0" smtClean="0"/>
              <a:t>Goal</a:t>
            </a:r>
            <a:endParaRPr lang="en-US" dirty="0"/>
          </a:p>
        </p:txBody>
      </p:sp>
      <p:sp>
        <p:nvSpPr>
          <p:cNvPr id="9" name="Title 1"/>
          <p:cNvSpPr txBox="1">
            <a:spLocks/>
          </p:cNvSpPr>
          <p:nvPr/>
        </p:nvSpPr>
        <p:spPr>
          <a:xfrm>
            <a:off x="218209" y="5946630"/>
            <a:ext cx="7294418" cy="9745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r>
              <a:rPr lang="en-US" sz="1600" dirty="0" smtClean="0">
                <a:latin typeface="Segoe UI" panose="020B0502040204020203" pitchFamily="34" charset="0"/>
                <a:cs typeface="Segoe UI" panose="020B0502040204020203" pitchFamily="34" charset="0"/>
              </a:rPr>
              <a:t>Learning the Visual Interpretation of Sentences,</a:t>
            </a:r>
          </a:p>
          <a:p>
            <a:r>
              <a:rPr lang="sv-SE" sz="1600" dirty="0" smtClean="0">
                <a:latin typeface="Segoe UI" panose="020B0502040204020203" pitchFamily="34" charset="0"/>
                <a:cs typeface="Segoe UI" panose="020B0502040204020203" pitchFamily="34" charset="0"/>
              </a:rPr>
              <a:t>Zitnick, Parikh, and Vanderwende, ICCV 2013.</a:t>
            </a:r>
            <a:endParaRPr lang="sv-SE" sz="1600" dirty="0">
              <a:latin typeface="Segoe UI" panose="020B0502040204020203" pitchFamily="34" charset="0"/>
              <a:cs typeface="Segoe UI" panose="020B0502040204020203" pitchFamily="34" charset="0"/>
            </a:endParaRPr>
          </a:p>
          <a:p>
            <a:endParaRPr lang="en-US" sz="1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997869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2109" y="2715491"/>
            <a:ext cx="2923309" cy="923330"/>
          </a:xfrm>
          <a:prstGeom prst="rect">
            <a:avLst/>
          </a:prstGeom>
          <a:noFill/>
        </p:spPr>
        <p:txBody>
          <a:bodyPr wrap="square" rtlCol="0">
            <a:spAutoFit/>
          </a:bodyPr>
          <a:lstStyle/>
          <a:p>
            <a:r>
              <a:rPr lang="en-US" dirty="0" smtClean="0"/>
              <a:t>Jenny is catching the ball.</a:t>
            </a:r>
          </a:p>
          <a:p>
            <a:r>
              <a:rPr lang="en-US" dirty="0" smtClean="0"/>
              <a:t>Mike is kicking the ball.</a:t>
            </a:r>
          </a:p>
          <a:p>
            <a:r>
              <a:rPr lang="en-US" dirty="0" smtClean="0"/>
              <a:t>The table is next to the tree.</a:t>
            </a:r>
            <a:endParaRPr lang="en-US" dirty="0"/>
          </a:p>
        </p:txBody>
      </p:sp>
      <p:sp>
        <p:nvSpPr>
          <p:cNvPr id="7" name="Right Arrow 6"/>
          <p:cNvSpPr/>
          <p:nvPr/>
        </p:nvSpPr>
        <p:spPr>
          <a:xfrm>
            <a:off x="4073237" y="2882747"/>
            <a:ext cx="727364" cy="588818"/>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379268" y="60326"/>
            <a:ext cx="7886700" cy="1325563"/>
          </a:xfrm>
        </p:spPr>
        <p:txBody>
          <a:bodyPr/>
          <a:lstStyle/>
          <a:p>
            <a:r>
              <a:rPr lang="en-US" dirty="0" smtClean="0"/>
              <a:t>Semantics</a:t>
            </a:r>
            <a:endParaRPr lang="en-US" dirty="0"/>
          </a:p>
        </p:txBody>
      </p:sp>
      <p:sp>
        <p:nvSpPr>
          <p:cNvPr id="9" name="TextBox 8"/>
          <p:cNvSpPr txBox="1"/>
          <p:nvPr/>
        </p:nvSpPr>
        <p:spPr>
          <a:xfrm>
            <a:off x="5195455" y="2716493"/>
            <a:ext cx="2923309" cy="923330"/>
          </a:xfrm>
          <a:prstGeom prst="rect">
            <a:avLst/>
          </a:prstGeom>
          <a:noFill/>
        </p:spPr>
        <p:txBody>
          <a:bodyPr wrap="square" rtlCol="0">
            <a:spAutoFit/>
          </a:bodyPr>
          <a:lstStyle/>
          <a:p>
            <a:r>
              <a:rPr lang="en-US" dirty="0" smtClean="0"/>
              <a:t>&lt;Jenny&gt; &lt;catch&gt; &lt;ball&gt;</a:t>
            </a:r>
          </a:p>
          <a:p>
            <a:r>
              <a:rPr lang="en-US" dirty="0" smtClean="0"/>
              <a:t>&lt;Mike&gt; &lt;kick&gt; &lt;ball&gt;</a:t>
            </a:r>
          </a:p>
          <a:p>
            <a:r>
              <a:rPr lang="en-US" dirty="0" smtClean="0"/>
              <a:t>&lt;table&gt; &lt;next to&gt; &lt;tree&gt;</a:t>
            </a:r>
            <a:endParaRPr lang="en-US" dirty="0"/>
          </a:p>
        </p:txBody>
      </p:sp>
      <p:sp>
        <p:nvSpPr>
          <p:cNvPr id="10" name="TextBox 9"/>
          <p:cNvSpPr txBox="1"/>
          <p:nvPr/>
        </p:nvSpPr>
        <p:spPr>
          <a:xfrm>
            <a:off x="942109" y="4476020"/>
            <a:ext cx="2923309" cy="646331"/>
          </a:xfrm>
          <a:prstGeom prst="rect">
            <a:avLst/>
          </a:prstGeom>
          <a:noFill/>
        </p:spPr>
        <p:txBody>
          <a:bodyPr wrap="square" rtlCol="0">
            <a:spAutoFit/>
          </a:bodyPr>
          <a:lstStyle/>
          <a:p>
            <a:r>
              <a:rPr lang="en-US" dirty="0" smtClean="0"/>
              <a:t>Jenny and Mike are running from the snake.</a:t>
            </a:r>
            <a:endParaRPr lang="en-US" dirty="0"/>
          </a:p>
        </p:txBody>
      </p:sp>
      <p:sp>
        <p:nvSpPr>
          <p:cNvPr id="11" name="Right Arrow 10"/>
          <p:cNvSpPr/>
          <p:nvPr/>
        </p:nvSpPr>
        <p:spPr>
          <a:xfrm>
            <a:off x="4073237" y="4476020"/>
            <a:ext cx="727364" cy="588818"/>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195455" y="4476020"/>
            <a:ext cx="2923309" cy="646331"/>
          </a:xfrm>
          <a:prstGeom prst="rect">
            <a:avLst/>
          </a:prstGeom>
          <a:noFill/>
        </p:spPr>
        <p:txBody>
          <a:bodyPr wrap="square" rtlCol="0">
            <a:spAutoFit/>
          </a:bodyPr>
          <a:lstStyle/>
          <a:p>
            <a:r>
              <a:rPr lang="en-US" dirty="0" smtClean="0"/>
              <a:t>&lt;Jenny&gt; &lt;run from&gt; &lt;snake&gt;</a:t>
            </a:r>
          </a:p>
          <a:p>
            <a:r>
              <a:rPr lang="en-US" dirty="0" smtClean="0"/>
              <a:t>&lt;Mike&gt; &lt;run from&gt; &lt;snake&gt;</a:t>
            </a:r>
          </a:p>
        </p:txBody>
      </p:sp>
      <p:sp>
        <p:nvSpPr>
          <p:cNvPr id="13" name="TextBox 12"/>
          <p:cNvSpPr txBox="1"/>
          <p:nvPr/>
        </p:nvSpPr>
        <p:spPr>
          <a:xfrm>
            <a:off x="1420093" y="1604394"/>
            <a:ext cx="7169726" cy="461665"/>
          </a:xfrm>
          <a:prstGeom prst="rect">
            <a:avLst/>
          </a:prstGeom>
          <a:noFill/>
        </p:spPr>
        <p:txBody>
          <a:bodyPr wrap="square" rtlCol="0">
            <a:spAutoFit/>
          </a:bodyPr>
          <a:lstStyle/>
          <a:p>
            <a:r>
              <a:rPr lang="en-US" sz="2400" dirty="0" smtClean="0">
                <a:solidFill>
                  <a:schemeClr val="accent1">
                    <a:lumMod val="75000"/>
                  </a:schemeClr>
                </a:solidFill>
              </a:rPr>
              <a:t>&lt;primary object&gt;  &lt;relation&gt;  &lt;secondary object&gt;</a:t>
            </a:r>
            <a:endParaRPr lang="en-US" sz="2400" dirty="0">
              <a:solidFill>
                <a:schemeClr val="accent1">
                  <a:lumMod val="75000"/>
                </a:schemeClr>
              </a:solidFill>
            </a:endParaRPr>
          </a:p>
        </p:txBody>
      </p:sp>
    </p:spTree>
    <p:extLst>
      <p:ext uri="{BB962C8B-B14F-4D97-AF65-F5344CB8AC3E}">
        <p14:creationId xmlns:p14="http://schemas.microsoft.com/office/powerpoint/2010/main" val="13854771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p:cNvGrpSpPr/>
          <p:nvPr/>
        </p:nvGrpSpPr>
        <p:grpSpPr>
          <a:xfrm>
            <a:off x="305213" y="1447246"/>
            <a:ext cx="8353877" cy="5383057"/>
            <a:chOff x="76614" y="1197876"/>
            <a:chExt cx="6809096" cy="4387634"/>
          </a:xfrm>
        </p:grpSpPr>
        <p:grpSp>
          <p:nvGrpSpPr>
            <p:cNvPr id="7" name="Group 6"/>
            <p:cNvGrpSpPr/>
            <p:nvPr/>
          </p:nvGrpSpPr>
          <p:grpSpPr>
            <a:xfrm>
              <a:off x="3404358" y="4282862"/>
              <a:ext cx="1302648" cy="1302648"/>
              <a:chOff x="3324200" y="3652246"/>
              <a:chExt cx="781948" cy="781948"/>
            </a:xfrm>
          </p:grpSpPr>
          <p:pic>
            <p:nvPicPr>
              <p:cNvPr id="8" name="Picture 136" descr="C:\data\Clipart\Sentence2Scene\AttributeVisualize2\55_FlipR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200" y="3652246"/>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 name="Picture 2" descr="C:\data\Clipart\pngs\hb1_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9015"/>
              <a:stretch/>
            </p:blipFill>
            <p:spPr bwMode="auto">
              <a:xfrm>
                <a:off x="3679419" y="3962079"/>
                <a:ext cx="99480" cy="16246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76614" y="1198059"/>
              <a:ext cx="1302648" cy="1302648"/>
              <a:chOff x="280973" y="567443"/>
              <a:chExt cx="781948" cy="781948"/>
            </a:xfrm>
          </p:grpSpPr>
          <p:pic>
            <p:nvPicPr>
              <p:cNvPr id="14" name="Picture 125" descr="C:\data\Clipart\Sentence2Scene\AttributeVisualize2\4_FlipL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73"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5" name="Picture 66" descr="C:\data\Clipart\pngs\hb1_16.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9024"/>
              <a:stretch/>
            </p:blipFill>
            <p:spPr bwMode="auto">
              <a:xfrm>
                <a:off x="624127" y="879695"/>
                <a:ext cx="95642" cy="15744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3404358" y="2226327"/>
              <a:ext cx="1302648" cy="1302648"/>
              <a:chOff x="3324200" y="1539888"/>
              <a:chExt cx="781948" cy="781948"/>
            </a:xfrm>
          </p:grpSpPr>
          <p:pic>
            <p:nvPicPr>
              <p:cNvPr id="17" name="Picture 134" descr="C:\data\Clipart\Sentence2Scene\AttributeVisualize2\48_FlipR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4200" y="153988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8" name="Picture 68" descr="C:\data\Clipart\pngs\t_4.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7987"/>
              <a:stretch/>
            </p:blipFill>
            <p:spPr bwMode="auto">
              <a:xfrm>
                <a:off x="3677500" y="1893102"/>
                <a:ext cx="75350" cy="755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4473812" y="1198059"/>
              <a:ext cx="1302648" cy="1302648"/>
              <a:chOff x="6188090" y="567443"/>
              <a:chExt cx="781948" cy="781948"/>
            </a:xfrm>
          </p:grpSpPr>
          <p:pic>
            <p:nvPicPr>
              <p:cNvPr id="20" name="Picture 121" descr="C:\data\Clipart\Sentence2Scene\AttributeVisualize2\1_FlipL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8090"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1" name="Picture 70" descr="C:\data\Clipart\pngs\hb1_32.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9111"/>
              <a:stretch/>
            </p:blipFill>
            <p:spPr bwMode="auto">
              <a:xfrm>
                <a:off x="6523690" y="880467"/>
                <a:ext cx="110750" cy="1559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1185862" y="1198059"/>
              <a:ext cx="1302648" cy="1302648"/>
              <a:chOff x="1293140" y="567443"/>
              <a:chExt cx="781948" cy="781948"/>
            </a:xfrm>
          </p:grpSpPr>
          <p:pic>
            <p:nvPicPr>
              <p:cNvPr id="23" name="Picture 126" descr="C:\data\Clipart\Sentence2Scene\AttributeVisualize2\4_FlipRL.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3140"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4" name="Picture 72" descr="C:\data\Clipart\pngs\a_0.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8429"/>
              <a:stretch/>
            </p:blipFill>
            <p:spPr bwMode="auto">
              <a:xfrm>
                <a:off x="1625408" y="873532"/>
                <a:ext cx="117413" cy="1697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1185862" y="2226327"/>
              <a:ext cx="1302648" cy="1302648"/>
              <a:chOff x="1293140" y="1539888"/>
              <a:chExt cx="781948" cy="781948"/>
            </a:xfrm>
          </p:grpSpPr>
          <p:pic>
            <p:nvPicPr>
              <p:cNvPr id="26" name="Picture 148" descr="C:\data\Clipart\Sentence2Scene\AttributeVisualize2\244_FlipRL.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3140" y="153988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7" name="Picture 66" descr="C:\data\Clipart\pngs\hb1_16.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9024"/>
              <a:stretch/>
            </p:blipFill>
            <p:spPr bwMode="auto">
              <a:xfrm>
                <a:off x="1636294" y="1852140"/>
                <a:ext cx="95642" cy="15744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76614" y="2226327"/>
              <a:ext cx="1302648" cy="1302648"/>
              <a:chOff x="280973" y="1539888"/>
              <a:chExt cx="781948" cy="781948"/>
            </a:xfrm>
          </p:grpSpPr>
          <p:pic>
            <p:nvPicPr>
              <p:cNvPr id="29" name="Picture 147" descr="C:\data\Clipart\Sentence2Scene\AttributeVisualize2\244_FlipLR.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973" y="153988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0" name="Picture 75" descr="C:\data\Clipart\Sentence2Scene\pngs\a_5.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80097"/>
              <a:stretch/>
            </p:blipFill>
            <p:spPr bwMode="auto">
              <a:xfrm>
                <a:off x="626461" y="1900792"/>
                <a:ext cx="90974" cy="6014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76614" y="3254595"/>
              <a:ext cx="1302648" cy="1302648"/>
              <a:chOff x="280973" y="2576808"/>
              <a:chExt cx="781948" cy="781948"/>
            </a:xfrm>
          </p:grpSpPr>
          <p:pic>
            <p:nvPicPr>
              <p:cNvPr id="32" name="Picture 119" descr="C:\data\Clipart\Sentence2Scene\AttributeVisualize2\503_FlipL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0973" y="257680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3" name="Picture 66" descr="C:\data\Clipart\pngs\hb1_16.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79024"/>
              <a:stretch/>
            </p:blipFill>
            <p:spPr bwMode="auto">
              <a:xfrm>
                <a:off x="622630" y="2886596"/>
                <a:ext cx="98636" cy="1623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a:off x="1185862" y="3254595"/>
              <a:ext cx="1302648" cy="1302648"/>
              <a:chOff x="1293140" y="2576808"/>
              <a:chExt cx="781948" cy="781948"/>
            </a:xfrm>
          </p:grpSpPr>
          <p:pic>
            <p:nvPicPr>
              <p:cNvPr id="35" name="Picture 120" descr="C:\data\Clipart\Sentence2Scene\AttributeVisualize2\503_FlipRL.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93140" y="257680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6" name="Picture 71" descr="C:\data\Clipart\pngs\hb0_32.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79119"/>
              <a:stretch/>
            </p:blipFill>
            <p:spPr bwMode="auto">
              <a:xfrm>
                <a:off x="1636292" y="2886595"/>
                <a:ext cx="95644" cy="1623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76614" y="4282862"/>
              <a:ext cx="1302648" cy="1302648"/>
              <a:chOff x="280973" y="3652246"/>
              <a:chExt cx="781948" cy="781948"/>
            </a:xfrm>
          </p:grpSpPr>
          <p:pic>
            <p:nvPicPr>
              <p:cNvPr id="38" name="Picture 149" descr="C:\data\Clipart\Sentence2Scene\AttributeVisualize2\317_FlipLR.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0973" y="3652246"/>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9" name="Picture 66" descr="C:\data\Clipart\pngs\hb1_16.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79024"/>
              <a:stretch/>
            </p:blipFill>
            <p:spPr bwMode="auto">
              <a:xfrm>
                <a:off x="622630" y="3962034"/>
                <a:ext cx="98636" cy="1623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1185862" y="4282862"/>
              <a:ext cx="1302648" cy="1302648"/>
              <a:chOff x="1293140" y="3652246"/>
              <a:chExt cx="781948" cy="781948"/>
            </a:xfrm>
          </p:grpSpPr>
          <p:pic>
            <p:nvPicPr>
              <p:cNvPr id="41" name="Picture 150" descr="C:\data\Clipart\Sentence2Scene\AttributeVisualize2\317_FlipRL.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93140" y="3652246"/>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2" name="Picture 76" descr="C:\data\Clipart\Sentence2Scene\pngs\p_4.pn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r="78289"/>
              <a:stretch/>
            </p:blipFill>
            <p:spPr bwMode="auto">
              <a:xfrm>
                <a:off x="1546743" y="3927066"/>
                <a:ext cx="274742" cy="23230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3" name="Group 42"/>
            <p:cNvGrpSpPr/>
            <p:nvPr/>
          </p:nvGrpSpPr>
          <p:grpSpPr>
            <a:xfrm>
              <a:off x="2295110" y="1198059"/>
              <a:ext cx="1302648" cy="1302648"/>
              <a:chOff x="2392509" y="567443"/>
              <a:chExt cx="781948" cy="781948"/>
            </a:xfrm>
          </p:grpSpPr>
          <p:pic>
            <p:nvPicPr>
              <p:cNvPr id="44" name="Picture 131" descr="C:\data\Clipart\Sentence2Scene\AttributeVisualize2\28_FlipLR.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92509"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5" name="Picture 2" descr="C:\data\Clipart\pngs\hb0_1.png"/>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r="79084"/>
              <a:stretch/>
            </p:blipFill>
            <p:spPr bwMode="auto">
              <a:xfrm>
                <a:off x="2738041" y="873532"/>
                <a:ext cx="90884" cy="1697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3404358" y="1198059"/>
              <a:ext cx="1302648" cy="1302648"/>
              <a:chOff x="3324200" y="567443"/>
              <a:chExt cx="781948" cy="781948"/>
            </a:xfrm>
          </p:grpSpPr>
          <p:pic>
            <p:nvPicPr>
              <p:cNvPr id="47" name="Picture 132" descr="C:\data\Clipart\Sentence2Scene\AttributeVisualize2\28_FlipRL.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24200"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8" name="Picture 77" descr="C:\data\Clipart\Sentence2Scene\pngs\e_6.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65311"/>
              <a:stretch/>
            </p:blipFill>
            <p:spPr bwMode="auto">
              <a:xfrm>
                <a:off x="3673277" y="909121"/>
                <a:ext cx="83794" cy="9859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2295110" y="2226327"/>
              <a:ext cx="1302648" cy="1302648"/>
              <a:chOff x="2392509" y="1539888"/>
              <a:chExt cx="781948" cy="781948"/>
            </a:xfrm>
          </p:grpSpPr>
          <p:pic>
            <p:nvPicPr>
              <p:cNvPr id="50" name="Picture 133" descr="C:\data\Clipart\Sentence2Scene\AttributeVisualize2\48_FlipLR.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92509" y="153988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51" name="Picture 70" descr="C:\data\Clipart\pngs\hb1_32.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9111"/>
              <a:stretch/>
            </p:blipFill>
            <p:spPr bwMode="auto">
              <a:xfrm>
                <a:off x="2728109" y="1852912"/>
                <a:ext cx="110750" cy="1559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2" name="Group 51"/>
            <p:cNvGrpSpPr/>
            <p:nvPr/>
          </p:nvGrpSpPr>
          <p:grpSpPr>
            <a:xfrm>
              <a:off x="2295110" y="3254595"/>
              <a:ext cx="1302648" cy="1302648"/>
              <a:chOff x="2392509" y="2576808"/>
              <a:chExt cx="781948" cy="781948"/>
            </a:xfrm>
          </p:grpSpPr>
          <p:pic>
            <p:nvPicPr>
              <p:cNvPr id="53" name="Picture 123" descr="C:\data\Clipart\Sentence2Scene\AttributeVisualize2\3_FlipLR.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392509" y="257680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54" name="Picture 71" descr="C:\data\Clipart\pngs\hb0_32.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79119"/>
              <a:stretch/>
            </p:blipFill>
            <p:spPr bwMode="auto">
              <a:xfrm>
                <a:off x="2735661" y="2886595"/>
                <a:ext cx="95644" cy="1623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3404358" y="3254595"/>
              <a:ext cx="1302648" cy="1302648"/>
              <a:chOff x="3324200" y="2576808"/>
              <a:chExt cx="781948" cy="781948"/>
            </a:xfrm>
          </p:grpSpPr>
          <p:pic>
            <p:nvPicPr>
              <p:cNvPr id="56" name="Picture 124" descr="C:\data\Clipart\Sentence2Scene\AttributeVisualize2\3_FlipRL.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324200" y="257680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57" name="Picture 78" descr="C:\data\Clipart\Sentence2Scene\pngs\c_5.png"/>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78045" t="1" b="-9617"/>
              <a:stretch/>
            </p:blipFill>
            <p:spPr bwMode="auto">
              <a:xfrm>
                <a:off x="3687094" y="2926020"/>
                <a:ext cx="75626" cy="492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5583062" y="2226327"/>
              <a:ext cx="1302648" cy="1302648"/>
              <a:chOff x="7172361" y="1539888"/>
              <a:chExt cx="781948" cy="781948"/>
            </a:xfrm>
          </p:grpSpPr>
          <p:pic>
            <p:nvPicPr>
              <p:cNvPr id="59" name="Picture 130" descr="C:\data\Clipart\Sentence2Scene\AttributeVisualize2\15_FlipRL.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172361" y="153988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60" name="Picture 2" descr="C:\data\Clipart\pngs\hb1_1.png"/>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r="79015"/>
              <a:stretch/>
            </p:blipFill>
            <p:spPr bwMode="auto">
              <a:xfrm>
                <a:off x="7511434" y="1846099"/>
                <a:ext cx="103804" cy="16952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61" name="Group 60"/>
            <p:cNvGrpSpPr/>
            <p:nvPr/>
          </p:nvGrpSpPr>
          <p:grpSpPr>
            <a:xfrm>
              <a:off x="2295110" y="4282862"/>
              <a:ext cx="1302648" cy="1302648"/>
              <a:chOff x="2392509" y="3652246"/>
              <a:chExt cx="781948" cy="781948"/>
            </a:xfrm>
          </p:grpSpPr>
          <p:pic>
            <p:nvPicPr>
              <p:cNvPr id="62" name="Picture 135" descr="C:\data\Clipart\Sentence2Scene\AttributeVisualize2\55_FlipLR.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392509" y="3652246"/>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63" name="Picture 68" descr="C:\data\Clipart\pngs\t_4.png"/>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77987"/>
              <a:stretch/>
            </p:blipFill>
            <p:spPr bwMode="auto">
              <a:xfrm>
                <a:off x="2747804" y="4007459"/>
                <a:ext cx="71360" cy="7152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5583062" y="1198059"/>
              <a:ext cx="1302648" cy="1302648"/>
              <a:chOff x="7172361" y="567443"/>
              <a:chExt cx="781948" cy="781948"/>
            </a:xfrm>
          </p:grpSpPr>
          <p:pic>
            <p:nvPicPr>
              <p:cNvPr id="80" name="Picture 122" descr="C:\data\Clipart\Sentence2Scene\AttributeVisualize2\1_FlipRL.pn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172361"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81" name="Picture 85" descr="C:\data\Clipart\Sentence2Scene\pngs\e_2.png"/>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l="74969" t="1" b="-725"/>
              <a:stretch/>
            </p:blipFill>
            <p:spPr bwMode="auto">
              <a:xfrm>
                <a:off x="7521098" y="933675"/>
                <a:ext cx="84476" cy="4948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82" name="Group 81"/>
            <p:cNvGrpSpPr/>
            <p:nvPr/>
          </p:nvGrpSpPr>
          <p:grpSpPr>
            <a:xfrm>
              <a:off x="4473812" y="2226327"/>
              <a:ext cx="1302648" cy="1302648"/>
              <a:chOff x="6188090" y="1539888"/>
              <a:chExt cx="781948" cy="781948"/>
            </a:xfrm>
          </p:grpSpPr>
          <p:pic>
            <p:nvPicPr>
              <p:cNvPr id="83" name="Picture 129" descr="C:\data\Clipart\Sentence2Scene\AttributeVisualize2\15_FlipLR.pn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188090" y="153988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84" name="Picture 86" descr="C:\data\Clipart\Sentence2Scene\pngs\a_1.png"/>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l="18922" r="62616"/>
              <a:stretch/>
            </p:blipFill>
            <p:spPr bwMode="auto">
              <a:xfrm>
                <a:off x="6545598" y="1886358"/>
                <a:ext cx="66934" cy="8901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85" name="Group 84"/>
            <p:cNvGrpSpPr/>
            <p:nvPr/>
          </p:nvGrpSpPr>
          <p:grpSpPr>
            <a:xfrm>
              <a:off x="4473812" y="3254595"/>
              <a:ext cx="1302648" cy="1302648"/>
              <a:chOff x="6188090" y="2576808"/>
              <a:chExt cx="781948" cy="781948"/>
            </a:xfrm>
          </p:grpSpPr>
          <p:pic>
            <p:nvPicPr>
              <p:cNvPr id="86" name="Picture 139" descr="C:\data\Clipart\Sentence2Scene\AttributeVisualize2\114_FlipLR.pn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188090" y="257680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87" name="Picture 72" descr="C:\data\Clipart\pngs\a_0.png"/>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r="78429"/>
              <a:stretch/>
            </p:blipFill>
            <p:spPr bwMode="auto">
              <a:xfrm>
                <a:off x="6521390" y="2884389"/>
                <a:ext cx="115349" cy="16678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88" name="Group 87"/>
            <p:cNvGrpSpPr/>
            <p:nvPr/>
          </p:nvGrpSpPr>
          <p:grpSpPr>
            <a:xfrm>
              <a:off x="5583062" y="3254595"/>
              <a:ext cx="1302648" cy="1302648"/>
              <a:chOff x="7172361" y="2576808"/>
              <a:chExt cx="781948" cy="781948"/>
            </a:xfrm>
          </p:grpSpPr>
          <p:pic>
            <p:nvPicPr>
              <p:cNvPr id="89" name="Picture 140" descr="C:\data\Clipart\Sentence2Scene\AttributeVisualize2\114_FlipRL.pn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172361" y="257680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0" name="Picture 66" descr="C:\data\Clipart\pngs\hb1_16.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9024"/>
              <a:stretch/>
            </p:blipFill>
            <p:spPr bwMode="auto">
              <a:xfrm>
                <a:off x="7515515" y="2889060"/>
                <a:ext cx="95642" cy="15744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91" name="Group 90"/>
            <p:cNvGrpSpPr/>
            <p:nvPr/>
          </p:nvGrpSpPr>
          <p:grpSpPr>
            <a:xfrm>
              <a:off x="4473812" y="4282862"/>
              <a:ext cx="1302648" cy="1302648"/>
              <a:chOff x="6188090" y="3652246"/>
              <a:chExt cx="781948" cy="781948"/>
            </a:xfrm>
          </p:grpSpPr>
          <p:pic>
            <p:nvPicPr>
              <p:cNvPr id="92" name="Picture 137" descr="C:\data\Clipart\Sentence2Scene\AttributeVisualize2\89_FlipLR.pn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188090" y="3652246"/>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3" name="Picture 70" descr="C:\data\Clipart\pngs\hb1_32.png"/>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r="79111"/>
              <a:stretch/>
            </p:blipFill>
            <p:spPr bwMode="auto">
              <a:xfrm>
                <a:off x="6521391" y="3962034"/>
                <a:ext cx="115348" cy="16237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94" name="Group 93"/>
            <p:cNvGrpSpPr/>
            <p:nvPr/>
          </p:nvGrpSpPr>
          <p:grpSpPr>
            <a:xfrm>
              <a:off x="5583062" y="4282862"/>
              <a:ext cx="1302648" cy="1302648"/>
              <a:chOff x="7172361" y="3652246"/>
              <a:chExt cx="781948" cy="781948"/>
            </a:xfrm>
          </p:grpSpPr>
          <p:pic>
            <p:nvPicPr>
              <p:cNvPr id="95" name="Picture 138" descr="C:\data\Clipart\Sentence2Scene\AttributeVisualize2\89_FlipRL.png"/>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172361" y="3652246"/>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6" name="Picture 71" descr="C:\data\Clipart\pngs\hb0_32.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79119"/>
              <a:stretch/>
            </p:blipFill>
            <p:spPr bwMode="auto">
              <a:xfrm>
                <a:off x="7515513" y="3962034"/>
                <a:ext cx="95644" cy="16237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0" name="TextBox 99"/>
            <p:cNvSpPr txBox="1"/>
            <p:nvPr/>
          </p:nvSpPr>
          <p:spPr>
            <a:xfrm>
              <a:off x="195566" y="1197876"/>
              <a:ext cx="1600200"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run away from</a:t>
              </a:r>
              <a:endParaRPr lang="en-US" sz="1600" dirty="0"/>
            </a:p>
          </p:txBody>
        </p:sp>
        <p:sp>
          <p:nvSpPr>
            <p:cNvPr id="101" name="TextBox 100"/>
            <p:cNvSpPr txBox="1"/>
            <p:nvPr/>
          </p:nvSpPr>
          <p:spPr>
            <a:xfrm>
              <a:off x="4624931" y="1197876"/>
              <a:ext cx="800100"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want</a:t>
              </a:r>
              <a:endParaRPr lang="en-US" sz="1600" dirty="0"/>
            </a:p>
          </p:txBody>
        </p:sp>
        <p:sp>
          <p:nvSpPr>
            <p:cNvPr id="102" name="TextBox 101"/>
            <p:cNvSpPr txBox="1"/>
            <p:nvPr/>
          </p:nvSpPr>
          <p:spPr>
            <a:xfrm>
              <a:off x="4624931" y="2263704"/>
              <a:ext cx="947979"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watch</a:t>
              </a:r>
              <a:endParaRPr lang="en-US" sz="1600" dirty="0"/>
            </a:p>
          </p:txBody>
        </p:sp>
        <p:sp>
          <p:nvSpPr>
            <p:cNvPr id="103" name="TextBox 102"/>
            <p:cNvSpPr txBox="1"/>
            <p:nvPr/>
          </p:nvSpPr>
          <p:spPr>
            <a:xfrm>
              <a:off x="2438814" y="1197876"/>
              <a:ext cx="753047"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hold</a:t>
              </a:r>
              <a:endParaRPr lang="en-US" sz="1600" dirty="0"/>
            </a:p>
          </p:txBody>
        </p:sp>
        <p:sp>
          <p:nvSpPr>
            <p:cNvPr id="104" name="TextBox 103"/>
            <p:cNvSpPr txBox="1"/>
            <p:nvPr/>
          </p:nvSpPr>
          <p:spPr>
            <a:xfrm>
              <a:off x="2438814" y="2263704"/>
              <a:ext cx="812947"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throw</a:t>
              </a:r>
              <a:endParaRPr lang="en-US" sz="1600" dirty="0"/>
            </a:p>
          </p:txBody>
        </p:sp>
        <p:sp>
          <p:nvSpPr>
            <p:cNvPr id="105" name="TextBox 104"/>
            <p:cNvSpPr txBox="1"/>
            <p:nvPr/>
          </p:nvSpPr>
          <p:spPr>
            <a:xfrm>
              <a:off x="2438814" y="3317864"/>
              <a:ext cx="911632"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wear</a:t>
              </a:r>
              <a:endParaRPr lang="en-US" sz="1600" dirty="0"/>
            </a:p>
          </p:txBody>
        </p:sp>
        <p:sp>
          <p:nvSpPr>
            <p:cNvPr id="106" name="TextBox 105"/>
            <p:cNvSpPr txBox="1"/>
            <p:nvPr/>
          </p:nvSpPr>
          <p:spPr>
            <a:xfrm>
              <a:off x="195566" y="3317864"/>
              <a:ext cx="1392045"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run towards</a:t>
              </a:r>
              <a:endParaRPr lang="en-US" sz="1600" dirty="0"/>
            </a:p>
          </p:txBody>
        </p:sp>
        <p:sp>
          <p:nvSpPr>
            <p:cNvPr id="107" name="TextBox 106"/>
            <p:cNvSpPr txBox="1"/>
            <p:nvPr/>
          </p:nvSpPr>
          <p:spPr>
            <a:xfrm>
              <a:off x="195566" y="4372024"/>
              <a:ext cx="827542"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run to</a:t>
              </a:r>
              <a:endParaRPr lang="en-US" sz="1600" dirty="0"/>
            </a:p>
          </p:txBody>
        </p:sp>
        <p:sp>
          <p:nvSpPr>
            <p:cNvPr id="108" name="TextBox 107"/>
            <p:cNvSpPr txBox="1"/>
            <p:nvPr/>
          </p:nvSpPr>
          <p:spPr>
            <a:xfrm>
              <a:off x="4624931" y="3317864"/>
              <a:ext cx="846223"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scare</a:t>
              </a:r>
              <a:endParaRPr lang="en-US" sz="1600" dirty="0"/>
            </a:p>
          </p:txBody>
        </p:sp>
        <p:sp>
          <p:nvSpPr>
            <p:cNvPr id="109" name="TextBox 108"/>
            <p:cNvSpPr txBox="1"/>
            <p:nvPr/>
          </p:nvSpPr>
          <p:spPr>
            <a:xfrm>
              <a:off x="195566" y="2263704"/>
              <a:ext cx="831464"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chase</a:t>
              </a:r>
              <a:endParaRPr lang="en-US" sz="1600" dirty="0"/>
            </a:p>
          </p:txBody>
        </p:sp>
        <p:sp>
          <p:nvSpPr>
            <p:cNvPr id="110" name="TextBox 109"/>
            <p:cNvSpPr txBox="1"/>
            <p:nvPr/>
          </p:nvSpPr>
          <p:spPr>
            <a:xfrm>
              <a:off x="4624931" y="4372024"/>
              <a:ext cx="795019"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laugh</a:t>
              </a:r>
              <a:endParaRPr lang="en-US" sz="1600" dirty="0"/>
            </a:p>
          </p:txBody>
        </p:sp>
        <p:sp>
          <p:nvSpPr>
            <p:cNvPr id="115" name="TextBox 114"/>
            <p:cNvSpPr txBox="1"/>
            <p:nvPr/>
          </p:nvSpPr>
          <p:spPr>
            <a:xfrm>
              <a:off x="2438814" y="4372024"/>
              <a:ext cx="546062"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to</a:t>
              </a:r>
              <a:endParaRPr lang="en-US" sz="1600" dirty="0"/>
            </a:p>
          </p:txBody>
        </p:sp>
        <p:cxnSp>
          <p:nvCxnSpPr>
            <p:cNvPr id="116" name="Straight Connector 115"/>
            <p:cNvCxnSpPr/>
            <p:nvPr/>
          </p:nvCxnSpPr>
          <p:spPr>
            <a:xfrm>
              <a:off x="76614" y="2306792"/>
              <a:ext cx="6809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76614" y="3355126"/>
              <a:ext cx="6809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6614" y="4429241"/>
              <a:ext cx="6809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438814" y="1293461"/>
              <a:ext cx="0" cy="411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617492" y="1296493"/>
              <a:ext cx="0" cy="411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278536" y="1594828"/>
              <a:ext cx="0" cy="3661865"/>
              <a:chOff x="1278122" y="946710"/>
              <a:chExt cx="0" cy="3661865"/>
            </a:xfrm>
          </p:grpSpPr>
          <p:cxnSp>
            <p:nvCxnSpPr>
              <p:cNvPr id="123" name="Straight Connector 122"/>
              <p:cNvCxnSpPr/>
              <p:nvPr/>
            </p:nvCxnSpPr>
            <p:spPr>
              <a:xfrm>
                <a:off x="1278122" y="94671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1278122" y="1986526"/>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1278122" y="3064905"/>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1278122" y="4075175"/>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3572555" y="1594828"/>
              <a:ext cx="0" cy="3661865"/>
              <a:chOff x="1278122" y="946710"/>
              <a:chExt cx="0" cy="3661865"/>
            </a:xfrm>
          </p:grpSpPr>
          <p:cxnSp>
            <p:nvCxnSpPr>
              <p:cNvPr id="128" name="Straight Connector 127"/>
              <p:cNvCxnSpPr/>
              <p:nvPr/>
            </p:nvCxnSpPr>
            <p:spPr>
              <a:xfrm>
                <a:off x="1278122" y="94671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278122" y="1986526"/>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78122" y="3064905"/>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1278122" y="4075175"/>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5681496" y="1594828"/>
              <a:ext cx="0" cy="3661865"/>
              <a:chOff x="1278122" y="946710"/>
              <a:chExt cx="0" cy="3661865"/>
            </a:xfrm>
          </p:grpSpPr>
          <p:cxnSp>
            <p:nvCxnSpPr>
              <p:cNvPr id="138" name="Straight Connector 137"/>
              <p:cNvCxnSpPr/>
              <p:nvPr/>
            </p:nvCxnSpPr>
            <p:spPr>
              <a:xfrm>
                <a:off x="1278122" y="94671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278122" y="1986526"/>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278122" y="3064905"/>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1278122" y="4075175"/>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2" name="Title 1"/>
          <p:cNvSpPr>
            <a:spLocks noGrp="1"/>
          </p:cNvSpPr>
          <p:nvPr>
            <p:ph type="title"/>
          </p:nvPr>
        </p:nvSpPr>
        <p:spPr>
          <a:xfrm>
            <a:off x="183867" y="20270"/>
            <a:ext cx="7886700" cy="1325563"/>
          </a:xfrm>
        </p:spPr>
        <p:txBody>
          <a:bodyPr/>
          <a:lstStyle/>
          <a:p>
            <a:r>
              <a:rPr lang="en-US" dirty="0" smtClean="0"/>
              <a:t>Relations</a:t>
            </a:r>
            <a:endParaRPr lang="en-US" dirty="0"/>
          </a:p>
        </p:txBody>
      </p:sp>
    </p:spTree>
    <p:extLst>
      <p:ext uri="{BB962C8B-B14F-4D97-AF65-F5344CB8AC3E}">
        <p14:creationId xmlns:p14="http://schemas.microsoft.com/office/powerpoint/2010/main" val="37023616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42837" b="31319"/>
          <a:stretch/>
        </p:blipFill>
        <p:spPr>
          <a:xfrm>
            <a:off x="259282" y="1844805"/>
            <a:ext cx="8612591" cy="3782997"/>
          </a:xfrm>
        </p:spPr>
      </p:pic>
      <p:sp>
        <p:nvSpPr>
          <p:cNvPr id="5" name="Title 1"/>
          <p:cNvSpPr>
            <a:spLocks noGrp="1"/>
          </p:cNvSpPr>
          <p:nvPr>
            <p:ph type="title"/>
          </p:nvPr>
        </p:nvSpPr>
        <p:spPr>
          <a:xfrm>
            <a:off x="183867" y="20270"/>
            <a:ext cx="7886700" cy="1325563"/>
          </a:xfrm>
        </p:spPr>
        <p:txBody>
          <a:bodyPr/>
          <a:lstStyle/>
          <a:p>
            <a:r>
              <a:rPr lang="en-US" dirty="0" smtClean="0"/>
              <a:t>Qualitative results</a:t>
            </a:r>
            <a:endParaRPr lang="en-US" dirty="0"/>
          </a:p>
        </p:txBody>
      </p:sp>
    </p:spTree>
    <p:extLst>
      <p:ext uri="{BB962C8B-B14F-4D97-AF65-F5344CB8AC3E}">
        <p14:creationId xmlns:p14="http://schemas.microsoft.com/office/powerpoint/2010/main" val="4342586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72"/>
          <a:stretch/>
        </p:blipFill>
        <p:spPr>
          <a:xfrm>
            <a:off x="-1" y="1"/>
            <a:ext cx="9891061" cy="6858000"/>
          </a:xfrm>
          <a:prstGeom prst="rect">
            <a:avLst/>
          </a:prstGeom>
        </p:spPr>
      </p:pic>
      <p:sp>
        <p:nvSpPr>
          <p:cNvPr id="5" name="Rectangle 4"/>
          <p:cNvSpPr/>
          <p:nvPr/>
        </p:nvSpPr>
        <p:spPr>
          <a:xfrm>
            <a:off x="143582" y="264393"/>
            <a:ext cx="6040401" cy="400110"/>
          </a:xfrm>
          <a:prstGeom prst="rect">
            <a:avLst/>
          </a:prstGeom>
        </p:spPr>
        <p:txBody>
          <a:bodyPr wrap="square">
            <a:spAutoFit/>
          </a:bodyPr>
          <a:lstStyle/>
          <a:p>
            <a:r>
              <a:rPr lang="en-US" sz="2000" dirty="0">
                <a:solidFill>
                  <a:schemeClr val="bg1"/>
                </a:solidFill>
              </a:rPr>
              <a:t>Pigeon Point Lighthouse near </a:t>
            </a:r>
            <a:r>
              <a:rPr lang="en-US" sz="2000" dirty="0" err="1">
                <a:solidFill>
                  <a:schemeClr val="bg1"/>
                </a:solidFill>
              </a:rPr>
              <a:t>Pescadero</a:t>
            </a:r>
            <a:r>
              <a:rPr lang="en-US" sz="2000" dirty="0">
                <a:solidFill>
                  <a:schemeClr val="bg1"/>
                </a:solidFill>
              </a:rPr>
              <a:t>, California</a:t>
            </a:r>
          </a:p>
        </p:txBody>
      </p:sp>
    </p:spTree>
    <p:extLst>
      <p:ext uri="{BB962C8B-B14F-4D97-AF65-F5344CB8AC3E}">
        <p14:creationId xmlns:p14="http://schemas.microsoft.com/office/powerpoint/2010/main" val="20797037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4850" y="1116965"/>
            <a:ext cx="7886700" cy="4351338"/>
          </a:xfrm>
        </p:spPr>
        <p:txBody>
          <a:bodyPr/>
          <a:lstStyle/>
          <a:p>
            <a:pPr marL="0" indent="0">
              <a:buNone/>
            </a:pPr>
            <a:r>
              <a:rPr lang="en-US" dirty="0" smtClean="0"/>
              <a:t>Simple sentence = easy to parse</a:t>
            </a:r>
          </a:p>
          <a:p>
            <a:pPr marL="0" indent="0">
              <a:buNone/>
            </a:pPr>
            <a:r>
              <a:rPr lang="en-US" dirty="0" smtClean="0"/>
              <a:t>More sentences = more details</a:t>
            </a:r>
            <a:endParaRPr lang="en-US" dirty="0"/>
          </a:p>
        </p:txBody>
      </p:sp>
    </p:spTree>
    <p:extLst>
      <p:ext uri="{BB962C8B-B14F-4D97-AF65-F5344CB8AC3E}">
        <p14:creationId xmlns:p14="http://schemas.microsoft.com/office/powerpoint/2010/main" val="38604957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3897" y="1082503"/>
            <a:ext cx="6304804" cy="1077218"/>
          </a:xfrm>
          <a:prstGeom prst="rect">
            <a:avLst/>
          </a:prstGeom>
          <a:noFill/>
        </p:spPr>
        <p:txBody>
          <a:bodyPr wrap="square" rtlCol="0">
            <a:spAutoFit/>
          </a:bodyPr>
          <a:lstStyle/>
          <a:p>
            <a:r>
              <a:rPr lang="en-US" sz="3200" dirty="0" smtClean="0">
                <a:latin typeface="Segoe UI Semilight" panose="020B0402040204020203" pitchFamily="34" charset="0"/>
                <a:cs typeface="Segoe UI Semilight" panose="020B0402040204020203" pitchFamily="34" charset="0"/>
              </a:rPr>
              <a:t>Describe a scene for a children’s story book.</a:t>
            </a:r>
            <a:endParaRPr lang="en-US" sz="32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5663721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2090" y="5010835"/>
            <a:ext cx="6027420" cy="830997"/>
          </a:xfrm>
          <a:prstGeom prst="rect">
            <a:avLst/>
          </a:prstGeom>
        </p:spPr>
        <p:txBody>
          <a:bodyPr wrap="square">
            <a:spAutoFit/>
          </a:bodyPr>
          <a:lstStyle/>
          <a:p>
            <a:r>
              <a:rPr lang="en-US" sz="2400" dirty="0"/>
              <a:t>Jenny loves to play soccer but she is worried that Mike will kick the ball too hard.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1155" y="304800"/>
            <a:ext cx="5749290" cy="4599432"/>
          </a:xfrm>
          <a:prstGeom prst="rect">
            <a:avLst/>
          </a:prstGeom>
        </p:spPr>
      </p:pic>
    </p:spTree>
    <p:extLst>
      <p:ext uri="{BB962C8B-B14F-4D97-AF65-F5344CB8AC3E}">
        <p14:creationId xmlns:p14="http://schemas.microsoft.com/office/powerpoint/2010/main" val="36111088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2580" y="4872335"/>
            <a:ext cx="5638800" cy="1200329"/>
          </a:xfrm>
          <a:prstGeom prst="rect">
            <a:avLst/>
          </a:prstGeom>
        </p:spPr>
        <p:txBody>
          <a:bodyPr wrap="square">
            <a:spAutoFit/>
          </a:bodyPr>
          <a:lstStyle/>
          <a:p>
            <a:r>
              <a:rPr lang="en-US" sz="2400" dirty="0"/>
              <a:t>A cat anxiously sits in the park and stares at a unattended hot dog that someone left on a yellow bench.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930" y="312420"/>
            <a:ext cx="5505450" cy="4404360"/>
          </a:xfrm>
          <a:prstGeom prst="rect">
            <a:avLst/>
          </a:prstGeom>
        </p:spPr>
      </p:pic>
    </p:spTree>
    <p:extLst>
      <p:ext uri="{BB962C8B-B14F-4D97-AF65-F5344CB8AC3E}">
        <p14:creationId xmlns:p14="http://schemas.microsoft.com/office/powerpoint/2010/main" val="38866536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4970" y="5117280"/>
            <a:ext cx="6248400" cy="830997"/>
          </a:xfrm>
          <a:prstGeom prst="rect">
            <a:avLst/>
          </a:prstGeom>
        </p:spPr>
        <p:txBody>
          <a:bodyPr wrap="square">
            <a:spAutoFit/>
          </a:bodyPr>
          <a:lstStyle/>
          <a:p>
            <a:r>
              <a:rPr lang="en-US" sz="2400" dirty="0"/>
              <a:t>Mike trips on his way to catch a </a:t>
            </a:r>
            <a:r>
              <a:rPr lang="en-US" sz="2400" dirty="0" err="1"/>
              <a:t>frisbee</a:t>
            </a:r>
            <a:r>
              <a:rPr lang="en-US" sz="2400" dirty="0"/>
              <a:t>. Jenny is frustrated with his incompetence.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970" y="350520"/>
            <a:ext cx="5810250" cy="4648200"/>
          </a:xfrm>
          <a:prstGeom prst="rect">
            <a:avLst/>
          </a:prstGeom>
        </p:spPr>
      </p:pic>
    </p:spTree>
    <p:extLst>
      <p:ext uri="{BB962C8B-B14F-4D97-AF65-F5344CB8AC3E}">
        <p14:creationId xmlns:p14="http://schemas.microsoft.com/office/powerpoint/2010/main" val="30326240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0660" y="5163235"/>
            <a:ext cx="6492240" cy="830997"/>
          </a:xfrm>
          <a:prstGeom prst="rect">
            <a:avLst/>
          </a:prstGeom>
        </p:spPr>
        <p:txBody>
          <a:bodyPr wrap="square">
            <a:spAutoFit/>
          </a:bodyPr>
          <a:lstStyle/>
          <a:p>
            <a:r>
              <a:rPr lang="en-US" sz="2400" dirty="0"/>
              <a:t>Jenny's pie got wet.  Mike was happy it was ruined since she'd refused to share it with him.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870" y="429768"/>
            <a:ext cx="5749290" cy="4599432"/>
          </a:xfrm>
          <a:prstGeom prst="rect">
            <a:avLst/>
          </a:prstGeom>
        </p:spPr>
      </p:pic>
    </p:spTree>
    <p:extLst>
      <p:ext uri="{BB962C8B-B14F-4D97-AF65-F5344CB8AC3E}">
        <p14:creationId xmlns:p14="http://schemas.microsoft.com/office/powerpoint/2010/main" val="10814702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2295" y="205918"/>
            <a:ext cx="6248400" cy="707886"/>
          </a:xfrm>
          <a:prstGeom prst="rect">
            <a:avLst/>
          </a:prstGeom>
          <a:noFill/>
          <a:effectLst/>
        </p:spPr>
        <p:txBody>
          <a:bodyPr wrap="square" rtlCol="0">
            <a:spAutoFit/>
          </a:bodyPr>
          <a:lstStyle/>
          <a:p>
            <a:r>
              <a:rPr lang="en-US" sz="4000" dirty="0" smtClean="0">
                <a:latin typeface="Segoe UI Semilight" panose="020B0402040204020203" pitchFamily="34" charset="0"/>
                <a:cs typeface="Segoe UI Semilight" panose="020B0402040204020203" pitchFamily="34" charset="0"/>
              </a:rPr>
              <a:t>Generating data</a:t>
            </a:r>
            <a:endParaRPr lang="en-US" sz="4000" dirty="0">
              <a:latin typeface="Segoe UI Semilight" panose="020B0402040204020203" pitchFamily="34" charset="0"/>
              <a:cs typeface="Segoe UI Semilight" panose="020B0402040204020203" pitchFamily="34" charset="0"/>
            </a:endParaRPr>
          </a:p>
        </p:txBody>
      </p:sp>
      <p:grpSp>
        <p:nvGrpSpPr>
          <p:cNvPr id="2" name="Group 1"/>
          <p:cNvGrpSpPr/>
          <p:nvPr/>
        </p:nvGrpSpPr>
        <p:grpSpPr>
          <a:xfrm>
            <a:off x="1461145" y="1155671"/>
            <a:ext cx="6788065" cy="4694212"/>
            <a:chOff x="1066016" y="1238320"/>
            <a:chExt cx="7371740" cy="5097846"/>
          </a:xfrm>
        </p:grpSpPr>
        <p:sp>
          <p:nvSpPr>
            <p:cNvPr id="10" name="Oval 9"/>
            <p:cNvSpPr/>
            <p:nvPr/>
          </p:nvSpPr>
          <p:spPr>
            <a:xfrm>
              <a:off x="2165979" y="1372384"/>
              <a:ext cx="4572000" cy="4419600"/>
            </a:xfrm>
            <a:prstGeom prst="ellipse">
              <a:avLst/>
            </a:prstGeom>
            <a:noFill/>
            <a:ln w="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3628955">
              <a:off x="1753700" y="1466920"/>
              <a:ext cx="18288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3628955">
              <a:off x="5803154" y="1536920"/>
              <a:ext cx="1177767"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5117877">
              <a:off x="5887333" y="1831024"/>
              <a:ext cx="1177767"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2530760">
              <a:off x="5447659" y="4562002"/>
              <a:ext cx="1177767"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2530760">
              <a:off x="2821806" y="4964566"/>
              <a:ext cx="1177767"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4388065">
              <a:off x="759647" y="3369479"/>
              <a:ext cx="3046689"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descr="C:\larryz\projects\SD\users\larryz\ClipArtRender\Release\10K\Render\10K_1529_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0269" y="4094623"/>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5" descr="C:\larryz\projects\SD\users\larryz\ClipArtRender\Release\10K\Render\10K_1521_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8647" y="4544586"/>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6" descr="C:\larryz\projects\SD\users\larryz\ClipArtRender\Release\10K\Render\10K_1522_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2724" y="5342020"/>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8" descr="C:\larryz\projects\SD\users\larryz\ClipArtRender\Release\10K\Render\10K_1524_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9549" y="4137764"/>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0" descr="C:\larryz\projects\SD\users\larryz\ClipArtRender\Release\10K\Render\10K_1526_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7815" y="4689432"/>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1" descr="C:\larryz\projects\SD\users\larryz\ClipArtRender\Release\10K\Render\10K_1527_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0113" y="4994551"/>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2" descr="C:\larryz\projects\SD\users\larryz\ClipArtRender\Release\10K\Render\10K_1528_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37509" y="5182750"/>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Rectangle 21"/>
            <p:cNvSpPr/>
            <p:nvPr/>
          </p:nvSpPr>
          <p:spPr>
            <a:xfrm>
              <a:off x="5313556" y="2075533"/>
              <a:ext cx="3124200" cy="923330"/>
            </a:xfrm>
            <a:prstGeom prst="rect">
              <a:avLst/>
            </a:prstGeom>
          </p:spPr>
          <p:txBody>
            <a:bodyPr wrap="square">
              <a:spAutoFit/>
            </a:bodyPr>
            <a:lstStyle/>
            <a:p>
              <a:r>
                <a:rPr lang="en-US" dirty="0" smtClean="0"/>
                <a:t>“Jenny </a:t>
              </a:r>
              <a:r>
                <a:rPr lang="en-US" dirty="0"/>
                <a:t>just threw the beach ball angrily at Mike while the dog watches them both</a:t>
              </a:r>
              <a:r>
                <a:rPr lang="en-US" dirty="0" smtClean="0"/>
                <a:t>.” </a:t>
              </a:r>
              <a:endParaRPr lang="en-US" dirty="0"/>
            </a:p>
          </p:txBody>
        </p:sp>
        <p:sp>
          <p:nvSpPr>
            <p:cNvPr id="24" name="Isosceles Triangle 23"/>
            <p:cNvSpPr/>
            <p:nvPr/>
          </p:nvSpPr>
          <p:spPr>
            <a:xfrm rot="7961300">
              <a:off x="5694385" y="1727127"/>
              <a:ext cx="457200" cy="399098"/>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rot="5400000">
              <a:off x="6304014" y="4445116"/>
              <a:ext cx="457200" cy="399098"/>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7" descr="C:\larryz\projects\SD\users\larryz\ClipArtRender\Release\10K\Render\10K_1523_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6016" y="1753384"/>
              <a:ext cx="1959536" cy="15676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4336534" y="6185465"/>
            <a:ext cx="5111263" cy="584775"/>
          </a:xfrm>
          <a:prstGeom prst="rect">
            <a:avLst/>
          </a:prstGeom>
        </p:spPr>
        <p:txBody>
          <a:bodyPr wrap="square">
            <a:spAutoFit/>
          </a:bodyPr>
          <a:lstStyle/>
          <a:p>
            <a:r>
              <a:rPr lang="en-US" sz="1600" dirty="0">
                <a:solidFill>
                  <a:schemeClr val="tx1">
                    <a:lumMod val="65000"/>
                    <a:lumOff val="35000"/>
                  </a:schemeClr>
                </a:solidFill>
              </a:rPr>
              <a:t>Bringing Semantics Into Focus Using Visual </a:t>
            </a:r>
            <a:r>
              <a:rPr lang="en-US" sz="1600" dirty="0" smtClean="0">
                <a:solidFill>
                  <a:schemeClr val="tx1">
                    <a:lumMod val="65000"/>
                    <a:lumOff val="35000"/>
                  </a:schemeClr>
                </a:solidFill>
              </a:rPr>
              <a:t>Abstraction, Zitnick and Parikh, CVPR 2013</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27761709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457200"/>
            <a:ext cx="8763000" cy="461665"/>
          </a:xfrm>
          <a:prstGeom prst="rect">
            <a:avLst/>
          </a:prstGeom>
        </p:spPr>
        <p:txBody>
          <a:bodyPr wrap="square">
            <a:spAutoFit/>
          </a:bodyPr>
          <a:lstStyle/>
          <a:p>
            <a:r>
              <a:rPr lang="en-US" sz="2400" dirty="0" smtClean="0">
                <a:effectLst/>
              </a:rPr>
              <a:t>Mike fights off a bear by giving him a hotdog while jenny runs away. </a:t>
            </a:r>
            <a:endParaRPr lang="en-US" sz="2400" dirty="0"/>
          </a:p>
        </p:txBody>
      </p:sp>
      <p:grpSp>
        <p:nvGrpSpPr>
          <p:cNvPr id="2" name="Group 1"/>
          <p:cNvGrpSpPr/>
          <p:nvPr/>
        </p:nvGrpSpPr>
        <p:grpSpPr>
          <a:xfrm>
            <a:off x="76200" y="1205753"/>
            <a:ext cx="8994162" cy="4966447"/>
            <a:chOff x="76200" y="1205753"/>
            <a:chExt cx="8994162" cy="4966447"/>
          </a:xfrm>
        </p:grpSpPr>
        <p:pic>
          <p:nvPicPr>
            <p:cNvPr id="9218" name="Picture 2" descr="http://ttic.uchicago.edu/~dparikh/clipart/10scenes_for_each_300_sentence/10scenes_63.png"/>
            <p:cNvPicPr>
              <a:picLocks noChangeAspect="1" noChangeArrowheads="1"/>
            </p:cNvPicPr>
            <p:nvPr/>
          </p:nvPicPr>
          <p:blipFill rotWithShape="1">
            <a:blip r:embed="rId2">
              <a:extLst>
                <a:ext uri="{28A0092B-C50C-407E-A947-70E740481C1C}">
                  <a14:useLocalDpi xmlns:a14="http://schemas.microsoft.com/office/drawing/2010/main" val="0"/>
                </a:ext>
              </a:extLst>
            </a:blip>
            <a:srcRect l="40065"/>
            <a:stretch/>
          </p:blipFill>
          <p:spPr bwMode="auto">
            <a:xfrm>
              <a:off x="76422" y="1205753"/>
              <a:ext cx="8991378" cy="48006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3048000" y="1219200"/>
              <a:ext cx="0" cy="4953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19800" y="1219200"/>
              <a:ext cx="0" cy="4953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200" y="3618992"/>
              <a:ext cx="899416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95677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533400"/>
            <a:ext cx="7239000" cy="461665"/>
          </a:xfrm>
          <a:prstGeom prst="rect">
            <a:avLst/>
          </a:prstGeom>
        </p:spPr>
        <p:txBody>
          <a:bodyPr wrap="square">
            <a:spAutoFit/>
          </a:bodyPr>
          <a:lstStyle/>
          <a:p>
            <a:r>
              <a:rPr lang="en-US" sz="2400" dirty="0"/>
              <a:t>Jenny and Mike are both playing dangerously in the park.</a:t>
            </a:r>
          </a:p>
        </p:txBody>
      </p:sp>
      <p:pic>
        <p:nvPicPr>
          <p:cNvPr id="20" name="Picture 5" descr="C:\larryz\projects\SD\users\larryz\ClipArtRender\Release\10K\Render\10K_12_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836" y="3962400"/>
            <a:ext cx="289537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larryz\projects\SD\users\larryz\ClipArtRender\Release\10K\Render\10K_13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047" y="1447800"/>
            <a:ext cx="289537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C:\larryz\projects\SD\users\larryz\ClipArtRender\Release\10K\Render\10K_14_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047" y="3962400"/>
            <a:ext cx="289537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larryz\projects\SD\users\larryz\ClipArtRender\Release\10K\Render\10K_15_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36" y="1447800"/>
            <a:ext cx="289537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C:\larryz\projects\SD\users\larryz\ClipArtRender\Release\10K\Render\10K_16_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0836" y="1447800"/>
            <a:ext cx="289537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C:\larryz\projects\SD\users\larryz\ClipArtRender\Release\10K\Render\10K_17_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36" y="3962400"/>
            <a:ext cx="2895378"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87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395" y="464403"/>
            <a:ext cx="8534400" cy="830997"/>
          </a:xfrm>
          <a:prstGeom prst="rect">
            <a:avLst/>
          </a:prstGeom>
        </p:spPr>
        <p:txBody>
          <a:bodyPr wrap="square">
            <a:spAutoFit/>
          </a:bodyPr>
          <a:lstStyle/>
          <a:p>
            <a:r>
              <a:rPr lang="en-US" sz="2400" dirty="0" smtClean="0">
                <a:effectLst/>
              </a:rPr>
              <a:t>It was raining in the park and a duck and a snake were trying to take shelter. </a:t>
            </a:r>
            <a:endParaRPr lang="en-US" sz="2400" dirty="0"/>
          </a:p>
        </p:txBody>
      </p:sp>
      <p:grpSp>
        <p:nvGrpSpPr>
          <p:cNvPr id="2" name="Group 1"/>
          <p:cNvGrpSpPr/>
          <p:nvPr/>
        </p:nvGrpSpPr>
        <p:grpSpPr>
          <a:xfrm>
            <a:off x="149838" y="1219200"/>
            <a:ext cx="8994162" cy="4953000"/>
            <a:chOff x="149838" y="1219200"/>
            <a:chExt cx="8994162" cy="4953000"/>
          </a:xfrm>
        </p:grpSpPr>
        <p:pic>
          <p:nvPicPr>
            <p:cNvPr id="7172" name="Picture 4" descr="http://ttic.uchicago.edu/~dparikh/clipart/10scenes_for_each_300_sentence/10scenes_208.png"/>
            <p:cNvPicPr>
              <a:picLocks noChangeAspect="1" noChangeArrowheads="1"/>
            </p:cNvPicPr>
            <p:nvPr/>
          </p:nvPicPr>
          <p:blipFill rotWithShape="1">
            <a:blip r:embed="rId2">
              <a:extLst>
                <a:ext uri="{28A0092B-C50C-407E-A947-70E740481C1C}">
                  <a14:useLocalDpi xmlns:a14="http://schemas.microsoft.com/office/drawing/2010/main" val="0"/>
                </a:ext>
              </a:extLst>
            </a:blip>
            <a:srcRect l="39921"/>
            <a:stretch/>
          </p:blipFill>
          <p:spPr bwMode="auto">
            <a:xfrm>
              <a:off x="152400" y="1345721"/>
              <a:ext cx="8775395" cy="467407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3048000" y="1219200"/>
              <a:ext cx="0" cy="4953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19800" y="1219200"/>
              <a:ext cx="0" cy="4953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9838" y="3682760"/>
              <a:ext cx="899416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5001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398358" cy="6858000"/>
          </a:xfrm>
          <a:prstGeom prst="rect">
            <a:avLst/>
          </a:prstGeom>
        </p:spPr>
      </p:pic>
      <p:sp>
        <p:nvSpPr>
          <p:cNvPr id="5" name="Rectangle 4"/>
          <p:cNvSpPr/>
          <p:nvPr/>
        </p:nvSpPr>
        <p:spPr>
          <a:xfrm>
            <a:off x="5633762" y="755737"/>
            <a:ext cx="2973689" cy="2308324"/>
          </a:xfrm>
          <a:prstGeom prst="rect">
            <a:avLst/>
          </a:prstGeom>
        </p:spPr>
        <p:txBody>
          <a:bodyPr wrap="square">
            <a:spAutoFit/>
          </a:bodyPr>
          <a:lstStyle/>
          <a:p>
            <a:r>
              <a:rPr lang="en-US" dirty="0"/>
              <a:t>I snapped this shot right before going to sleep in my car at the South Sister trailhead Thursday night. Nothing too spectacular by most standards, but it solidifies the memory in my brain, no doubt.</a:t>
            </a:r>
          </a:p>
        </p:txBody>
      </p:sp>
    </p:spTree>
    <p:extLst>
      <p:ext uri="{BB962C8B-B14F-4D97-AF65-F5344CB8AC3E}">
        <p14:creationId xmlns:p14="http://schemas.microsoft.com/office/powerpoint/2010/main" val="17470358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570" y="1040765"/>
            <a:ext cx="7886700" cy="4351338"/>
          </a:xfrm>
        </p:spPr>
        <p:txBody>
          <a:bodyPr/>
          <a:lstStyle/>
          <a:p>
            <a:pPr marL="0" indent="0">
              <a:buNone/>
            </a:pPr>
            <a:r>
              <a:rPr lang="en-US" dirty="0" smtClean="0"/>
              <a:t>Jenny and Mike are familiar = more stories</a:t>
            </a:r>
          </a:p>
          <a:p>
            <a:pPr marL="0" indent="0">
              <a:buNone/>
            </a:pPr>
            <a:r>
              <a:rPr lang="en-US" dirty="0" smtClean="0"/>
              <a:t>Simple visuals ≠ simple description</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529" y="2797334"/>
            <a:ext cx="2697571" cy="2459550"/>
          </a:xfrm>
          <a:prstGeom prst="rect">
            <a:avLst/>
          </a:prstGeom>
        </p:spPr>
      </p:pic>
    </p:spTree>
    <p:extLst>
      <p:ext uri="{BB962C8B-B14F-4D97-AF65-F5344CB8AC3E}">
        <p14:creationId xmlns:p14="http://schemas.microsoft.com/office/powerpoint/2010/main" val="30361392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67086" y="3530243"/>
            <a:ext cx="2402682" cy="3162957"/>
            <a:chOff x="877329" y="3428343"/>
            <a:chExt cx="2402682" cy="3162957"/>
          </a:xfrm>
        </p:grpSpPr>
        <p:sp>
          <p:nvSpPr>
            <p:cNvPr id="40" name="Rectangle 39"/>
            <p:cNvSpPr/>
            <p:nvPr/>
          </p:nvSpPr>
          <p:spPr>
            <a:xfrm rot="1452036">
              <a:off x="2378506" y="3428343"/>
              <a:ext cx="590550" cy="152449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7" name="Group 36"/>
            <p:cNvGrpSpPr/>
            <p:nvPr/>
          </p:nvGrpSpPr>
          <p:grpSpPr>
            <a:xfrm>
              <a:off x="877329" y="4324350"/>
              <a:ext cx="2402682" cy="2266950"/>
              <a:chOff x="666750" y="590550"/>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38" name="Oval 37"/>
              <p:cNvSpPr/>
              <p:nvPr/>
            </p:nvSpPr>
            <p:spPr>
              <a:xfrm>
                <a:off x="666750" y="590550"/>
                <a:ext cx="2402682" cy="2266950"/>
              </a:xfrm>
              <a:prstGeom prst="ellipse">
                <a:avLst/>
              </a:prstGeom>
              <a:gradFill flip="none" rotWithShape="1">
                <a:gsLst>
                  <a:gs pos="0">
                    <a:schemeClr val="accent1">
                      <a:lumMod val="5000"/>
                      <a:lumOff val="95000"/>
                    </a:schemeClr>
                  </a:gs>
                  <a:gs pos="68000">
                    <a:schemeClr val="tx2">
                      <a:lumMod val="60000"/>
                      <a:lumOff val="40000"/>
                    </a:schemeClr>
                  </a:gs>
                  <a:gs pos="41000">
                    <a:schemeClr val="tx2">
                      <a:lumMod val="40000"/>
                      <a:lumOff val="60000"/>
                    </a:schemeClr>
                  </a:gs>
                </a:gsLst>
                <a:path path="circle">
                  <a:fillToRect l="50000" t="50000" r="50000" b="50000"/>
                </a:path>
                <a:tileRect/>
              </a:grad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xtBox 38"/>
              <p:cNvSpPr txBox="1"/>
              <p:nvPr/>
            </p:nvSpPr>
            <p:spPr>
              <a:xfrm>
                <a:off x="867295" y="1577715"/>
                <a:ext cx="2038349" cy="400110"/>
              </a:xfrm>
              <a:prstGeom prst="rect">
                <a:avLst/>
              </a:prstGeom>
              <a:noFill/>
              <a:ln>
                <a:noFill/>
              </a:ln>
            </p:spPr>
            <p:txBody>
              <a:bodyPr wrap="square" rtlCol="0">
                <a:spAutoFit/>
              </a:bodyPr>
              <a:lstStyle/>
              <a:p>
                <a:pPr algn="ctr"/>
                <a:r>
                  <a:rPr lang="en-US" sz="2000" dirty="0" smtClean="0">
                    <a:solidFill>
                      <a:prstClr val="black"/>
                    </a:solidFill>
                    <a:latin typeface="Segoe UI" panose="020B0502040204020203" pitchFamily="34" charset="0"/>
                    <a:cs typeface="Segoe UI" panose="020B0502040204020203" pitchFamily="34" charset="0"/>
                  </a:rPr>
                  <a:t>Commonsense</a:t>
                </a:r>
                <a:endParaRPr lang="en-US" sz="2000" dirty="0">
                  <a:solidFill>
                    <a:prstClr val="black"/>
                  </a:solidFill>
                  <a:latin typeface="Segoe UI" panose="020B0502040204020203" pitchFamily="34" charset="0"/>
                  <a:cs typeface="Segoe UI" panose="020B0502040204020203" pitchFamily="34" charset="0"/>
                </a:endParaRPr>
              </a:p>
            </p:txBody>
          </p:sp>
        </p:grpSp>
      </p:grpSp>
      <p:grpSp>
        <p:nvGrpSpPr>
          <p:cNvPr id="52" name="Group 51"/>
          <p:cNvGrpSpPr/>
          <p:nvPr/>
        </p:nvGrpSpPr>
        <p:grpSpPr>
          <a:xfrm>
            <a:off x="1359671" y="273246"/>
            <a:ext cx="2991052" cy="2283111"/>
            <a:chOff x="1266698" y="137273"/>
            <a:chExt cx="2991052" cy="2283111"/>
          </a:xfrm>
        </p:grpSpPr>
        <p:sp>
          <p:nvSpPr>
            <p:cNvPr id="26" name="Rectangle 25"/>
            <p:cNvSpPr/>
            <p:nvPr/>
          </p:nvSpPr>
          <p:spPr>
            <a:xfrm rot="18843423">
              <a:off x="3200230" y="1362863"/>
              <a:ext cx="590550" cy="152449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1" name="Group 30"/>
            <p:cNvGrpSpPr/>
            <p:nvPr/>
          </p:nvGrpSpPr>
          <p:grpSpPr>
            <a:xfrm>
              <a:off x="1266698" y="137273"/>
              <a:ext cx="2402682" cy="2266950"/>
              <a:chOff x="730980" y="625215"/>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32" name="Oval 31"/>
              <p:cNvSpPr/>
              <p:nvPr/>
            </p:nvSpPr>
            <p:spPr>
              <a:xfrm>
                <a:off x="730980" y="625215"/>
                <a:ext cx="2402682" cy="2266950"/>
              </a:xfrm>
              <a:prstGeom prst="ellipse">
                <a:avLst/>
              </a:prstGeom>
              <a:gradFill flip="none" rotWithShape="1">
                <a:gsLst>
                  <a:gs pos="0">
                    <a:schemeClr val="accent1">
                      <a:lumMod val="5000"/>
                      <a:lumOff val="95000"/>
                    </a:schemeClr>
                  </a:gs>
                  <a:gs pos="68000">
                    <a:schemeClr val="tx2">
                      <a:lumMod val="60000"/>
                      <a:lumOff val="40000"/>
                    </a:schemeClr>
                  </a:gs>
                  <a:gs pos="41000">
                    <a:schemeClr val="tx2">
                      <a:lumMod val="40000"/>
                      <a:lumOff val="60000"/>
                    </a:schemeClr>
                  </a:gs>
                </a:gsLst>
                <a:path path="circle">
                  <a:fillToRect l="50000" t="50000" r="50000" b="50000"/>
                </a:path>
                <a:tileRect/>
              </a:grad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825206" y="1522827"/>
                <a:ext cx="2038349" cy="400110"/>
              </a:xfrm>
              <a:prstGeom prst="rect">
                <a:avLst/>
              </a:prstGeom>
              <a:noFill/>
              <a:ln>
                <a:noFill/>
              </a:ln>
            </p:spPr>
            <p:txBody>
              <a:bodyPr wrap="square" rtlCol="0">
                <a:spAutoFit/>
              </a:bodyPr>
              <a:lstStyle/>
              <a:p>
                <a:pPr algn="ctr"/>
                <a:r>
                  <a:rPr lang="en-US" sz="2000" dirty="0" smtClean="0">
                    <a:solidFill>
                      <a:prstClr val="black"/>
                    </a:solidFill>
                    <a:latin typeface="Segoe UI" panose="020B0502040204020203" pitchFamily="34" charset="0"/>
                    <a:cs typeface="Segoe UI" panose="020B0502040204020203" pitchFamily="34" charset="0"/>
                  </a:rPr>
                  <a:t>Vision</a:t>
                </a:r>
                <a:endParaRPr lang="en-US" sz="2000" dirty="0">
                  <a:solidFill>
                    <a:prstClr val="black"/>
                  </a:solidFill>
                  <a:latin typeface="Segoe UI" panose="020B0502040204020203" pitchFamily="34" charset="0"/>
                  <a:cs typeface="Segoe UI" panose="020B0502040204020203" pitchFamily="34" charset="0"/>
                </a:endParaRPr>
              </a:p>
            </p:txBody>
          </p:sp>
        </p:grpSp>
      </p:grpSp>
      <p:sp>
        <p:nvSpPr>
          <p:cNvPr id="42" name="Rectangle 41"/>
          <p:cNvSpPr/>
          <p:nvPr/>
        </p:nvSpPr>
        <p:spPr>
          <a:xfrm rot="4294156">
            <a:off x="5720763" y="1945123"/>
            <a:ext cx="590550" cy="152449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3" name="Group 42"/>
          <p:cNvGrpSpPr/>
          <p:nvPr/>
        </p:nvGrpSpPr>
        <p:grpSpPr>
          <a:xfrm>
            <a:off x="3371042" y="2051387"/>
            <a:ext cx="2402682" cy="2266950"/>
            <a:chOff x="666750" y="590550"/>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44" name="Oval 43"/>
            <p:cNvSpPr/>
            <p:nvPr/>
          </p:nvSpPr>
          <p:spPr>
            <a:xfrm>
              <a:off x="666750" y="590550"/>
              <a:ext cx="2402682" cy="2266950"/>
            </a:xfrm>
            <a:prstGeom prst="ellipse">
              <a:avLst/>
            </a:prstGeom>
            <a:grp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xtBox 44"/>
            <p:cNvSpPr txBox="1"/>
            <p:nvPr/>
          </p:nvSpPr>
          <p:spPr>
            <a:xfrm>
              <a:off x="848916" y="1513273"/>
              <a:ext cx="2038349" cy="400110"/>
            </a:xfrm>
            <a:prstGeom prst="rect">
              <a:avLst/>
            </a:prstGeom>
            <a:grpFill/>
            <a:ln>
              <a:noFill/>
            </a:ln>
          </p:spPr>
          <p:txBody>
            <a:bodyPr wrap="square" rtlCol="0">
              <a:spAutoFit/>
            </a:bodyPr>
            <a:lstStyle/>
            <a:p>
              <a:pPr algn="ctr"/>
              <a:r>
                <a:rPr lang="en-US" sz="2000" dirty="0" smtClean="0">
                  <a:solidFill>
                    <a:prstClr val="black"/>
                  </a:solidFill>
                  <a:latin typeface="Segoe UI" panose="020B0502040204020203" pitchFamily="34" charset="0"/>
                  <a:cs typeface="Segoe UI" panose="020B0502040204020203" pitchFamily="34" charset="0"/>
                </a:rPr>
                <a:t>Representation</a:t>
              </a:r>
              <a:endParaRPr lang="en-US" sz="2000" dirty="0">
                <a:solidFill>
                  <a:prstClr val="black"/>
                </a:solidFill>
                <a:latin typeface="Segoe UI" panose="020B0502040204020203" pitchFamily="34" charset="0"/>
                <a:cs typeface="Segoe UI" panose="020B0502040204020203" pitchFamily="34" charset="0"/>
              </a:endParaRPr>
            </a:p>
          </p:txBody>
        </p:sp>
      </p:grpSp>
      <p:grpSp>
        <p:nvGrpSpPr>
          <p:cNvPr id="49" name="Group 48"/>
          <p:cNvGrpSpPr/>
          <p:nvPr/>
        </p:nvGrpSpPr>
        <p:grpSpPr>
          <a:xfrm>
            <a:off x="5955890" y="1222954"/>
            <a:ext cx="2402682" cy="2266950"/>
            <a:chOff x="666750" y="590550"/>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50" name="Oval 49"/>
            <p:cNvSpPr/>
            <p:nvPr/>
          </p:nvSpPr>
          <p:spPr>
            <a:xfrm>
              <a:off x="666750" y="590550"/>
              <a:ext cx="2402682" cy="2266950"/>
            </a:xfrm>
            <a:prstGeom prst="ellipse">
              <a:avLst/>
            </a:prstGeom>
            <a:gradFill flip="none" rotWithShape="1">
              <a:gsLst>
                <a:gs pos="0">
                  <a:schemeClr val="accent1">
                    <a:lumMod val="5000"/>
                    <a:lumOff val="95000"/>
                  </a:schemeClr>
                </a:gs>
                <a:gs pos="68000">
                  <a:schemeClr val="tx2">
                    <a:lumMod val="60000"/>
                    <a:lumOff val="40000"/>
                  </a:schemeClr>
                </a:gs>
                <a:gs pos="41000">
                  <a:schemeClr val="tx2">
                    <a:lumMod val="40000"/>
                    <a:lumOff val="60000"/>
                  </a:schemeClr>
                </a:gs>
              </a:gsLst>
              <a:path path="circle">
                <a:fillToRect l="50000" t="50000" r="50000" b="50000"/>
              </a:path>
              <a:tileRect/>
            </a:grad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Box 50"/>
            <p:cNvSpPr txBox="1"/>
            <p:nvPr/>
          </p:nvSpPr>
          <p:spPr>
            <a:xfrm>
              <a:off x="848916" y="1523970"/>
              <a:ext cx="2038349" cy="400110"/>
            </a:xfrm>
            <a:prstGeom prst="rect">
              <a:avLst/>
            </a:prstGeom>
            <a:noFill/>
            <a:ln>
              <a:noFill/>
            </a:ln>
            <a:effectLst/>
          </p:spPr>
          <p:txBody>
            <a:bodyPr wrap="square" rtlCol="0">
              <a:spAutoFit/>
            </a:bodyPr>
            <a:lstStyle/>
            <a:p>
              <a:pPr algn="ctr"/>
              <a:r>
                <a:rPr lang="en-US" sz="2000" dirty="0" smtClean="0">
                  <a:solidFill>
                    <a:prstClr val="black"/>
                  </a:solidFill>
                  <a:latin typeface="Segoe UI" panose="020B0502040204020203" pitchFamily="34" charset="0"/>
                  <a:cs typeface="Segoe UI" panose="020B0502040204020203" pitchFamily="34" charset="0"/>
                </a:rPr>
                <a:t>Language</a:t>
              </a:r>
              <a:endParaRPr lang="en-US" sz="2000" dirty="0">
                <a:solidFill>
                  <a:prstClr val="black"/>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98912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0563" y="1532585"/>
            <a:ext cx="1059912" cy="72423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36" y="5704782"/>
            <a:ext cx="3013885" cy="9949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745" y="4462568"/>
            <a:ext cx="476250" cy="10287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9345" y="1299389"/>
            <a:ext cx="1752600" cy="11906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3990" y="3159415"/>
            <a:ext cx="1181100" cy="8001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4486" y="2118707"/>
            <a:ext cx="352425" cy="27622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4897" y="3428999"/>
            <a:ext cx="523875" cy="69532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265" y="541985"/>
            <a:ext cx="1228725" cy="1981200"/>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2334" y="5106473"/>
            <a:ext cx="1915143" cy="1593224"/>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05271" y="1023814"/>
            <a:ext cx="866775" cy="438150"/>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0172" y="5722284"/>
            <a:ext cx="1050349" cy="812630"/>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09142" y="2033855"/>
            <a:ext cx="942975" cy="1076325"/>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41653" y="484217"/>
            <a:ext cx="844434" cy="1234173"/>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23722" y="439960"/>
            <a:ext cx="1000125" cy="952500"/>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6325" y="4008681"/>
            <a:ext cx="1396363" cy="1430092"/>
          </a:xfrm>
          <a:prstGeom prst="rect">
            <a:avLst/>
          </a:prstGeom>
        </p:spPr>
      </p:pic>
      <p:pic>
        <p:nvPicPr>
          <p:cNvPr id="20" name="Pictur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09225" y="2250058"/>
            <a:ext cx="828675" cy="971550"/>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72046" y="1230517"/>
            <a:ext cx="885825" cy="762000"/>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0881" y="2705099"/>
            <a:ext cx="781050" cy="723900"/>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23722" y="4224126"/>
            <a:ext cx="785971" cy="821697"/>
          </a:xfrm>
          <a:prstGeom prst="rect">
            <a:avLst/>
          </a:prstGeom>
        </p:spPr>
      </p:pic>
      <p:pic>
        <p:nvPicPr>
          <p:cNvPr id="24"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32434" y="2272595"/>
            <a:ext cx="932496" cy="1594083"/>
          </a:xfrm>
          <a:prstGeom prst="rect">
            <a:avLst/>
          </a:prstGeom>
        </p:spPr>
      </p:pic>
      <p:pic>
        <p:nvPicPr>
          <p:cNvPr id="29" name="Picture 2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673759" y="3110180"/>
            <a:ext cx="1847476" cy="1207619"/>
          </a:xfrm>
          <a:prstGeom prst="rect">
            <a:avLst/>
          </a:prstGeom>
        </p:spPr>
      </p:pic>
      <p:pic>
        <p:nvPicPr>
          <p:cNvPr id="30" name="Picture 2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120293" y="3866678"/>
            <a:ext cx="1134859" cy="935261"/>
          </a:xfrm>
          <a:prstGeom prst="rect">
            <a:avLst/>
          </a:prstGeom>
        </p:spPr>
      </p:pic>
      <p:pic>
        <p:nvPicPr>
          <p:cNvPr id="31" name="Picture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563151" y="1751632"/>
            <a:ext cx="715896" cy="1075822"/>
          </a:xfrm>
          <a:prstGeom prst="rect">
            <a:avLst/>
          </a:prstGeom>
        </p:spPr>
      </p:pic>
      <p:pic>
        <p:nvPicPr>
          <p:cNvPr id="32" name="Picture 3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533681" y="363539"/>
            <a:ext cx="700079" cy="620825"/>
          </a:xfrm>
          <a:prstGeom prst="rect">
            <a:avLst/>
          </a:prstGeom>
        </p:spPr>
      </p:pic>
      <p:pic>
        <p:nvPicPr>
          <p:cNvPr id="33" name="Picture 3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046795" y="3501657"/>
            <a:ext cx="632060" cy="927794"/>
          </a:xfrm>
          <a:prstGeom prst="rect">
            <a:avLst/>
          </a:prstGeom>
        </p:spPr>
      </p:pic>
      <p:pic>
        <p:nvPicPr>
          <p:cNvPr id="34" name="Picture 3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139834" y="121419"/>
            <a:ext cx="636261" cy="1200151"/>
          </a:xfrm>
          <a:prstGeom prst="rect">
            <a:avLst/>
          </a:prstGeom>
        </p:spPr>
      </p:pic>
      <p:pic>
        <p:nvPicPr>
          <p:cNvPr id="35" name="Picture 3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953125" y="4146616"/>
            <a:ext cx="1104900" cy="600075"/>
          </a:xfrm>
          <a:prstGeom prst="rect">
            <a:avLst/>
          </a:prstGeom>
        </p:spPr>
      </p:pic>
      <p:pic>
        <p:nvPicPr>
          <p:cNvPr id="36" name="Picture 3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030776" y="2539952"/>
            <a:ext cx="323850" cy="619125"/>
          </a:xfrm>
          <a:prstGeom prst="rect">
            <a:avLst/>
          </a:prstGeom>
        </p:spPr>
      </p:pic>
      <p:pic>
        <p:nvPicPr>
          <p:cNvPr id="37" name="Picture 3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890857" y="4212600"/>
            <a:ext cx="819150" cy="523875"/>
          </a:xfrm>
          <a:prstGeom prst="rect">
            <a:avLst/>
          </a:prstGeom>
        </p:spPr>
      </p:pic>
      <p:pic>
        <p:nvPicPr>
          <p:cNvPr id="38" name="Picture 3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410145" y="3927528"/>
            <a:ext cx="600572" cy="957061"/>
          </a:xfrm>
          <a:prstGeom prst="rect">
            <a:avLst/>
          </a:prstGeom>
        </p:spPr>
      </p:pic>
      <p:pic>
        <p:nvPicPr>
          <p:cNvPr id="39" name="Picture 3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545583" y="2718663"/>
            <a:ext cx="937997" cy="548902"/>
          </a:xfrm>
          <a:prstGeom prst="rect">
            <a:avLst/>
          </a:prstGeom>
        </p:spPr>
      </p:pic>
      <p:pic>
        <p:nvPicPr>
          <p:cNvPr id="40" name="Picture 39"/>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590091" y="3459040"/>
            <a:ext cx="723946" cy="723946"/>
          </a:xfrm>
          <a:prstGeom prst="rect">
            <a:avLst/>
          </a:prstGeom>
        </p:spPr>
      </p:pic>
      <p:pic>
        <p:nvPicPr>
          <p:cNvPr id="41" name="Picture 40"/>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922384" y="4564708"/>
            <a:ext cx="1263904" cy="962231"/>
          </a:xfrm>
          <a:prstGeom prst="rect">
            <a:avLst/>
          </a:prstGeom>
        </p:spPr>
      </p:pic>
      <p:pic>
        <p:nvPicPr>
          <p:cNvPr id="42" name="Picture 41"/>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717256" y="1604610"/>
            <a:ext cx="1096142" cy="651173"/>
          </a:xfrm>
          <a:prstGeom prst="rect">
            <a:avLst/>
          </a:prstGeom>
        </p:spPr>
      </p:pic>
      <p:pic>
        <p:nvPicPr>
          <p:cNvPr id="43" name="Picture 42"/>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639065" y="4884589"/>
            <a:ext cx="594695" cy="594695"/>
          </a:xfrm>
          <a:prstGeom prst="rect">
            <a:avLst/>
          </a:prstGeom>
        </p:spPr>
      </p:pic>
      <p:pic>
        <p:nvPicPr>
          <p:cNvPr id="44" name="Picture 4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597121" y="2871656"/>
            <a:ext cx="1809421" cy="1019508"/>
          </a:xfrm>
          <a:prstGeom prst="rect">
            <a:avLst/>
          </a:prstGeom>
        </p:spPr>
      </p:pic>
      <p:pic>
        <p:nvPicPr>
          <p:cNvPr id="45" name="Picture 44"/>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49038" y="2658671"/>
            <a:ext cx="542079" cy="589734"/>
          </a:xfrm>
          <a:prstGeom prst="rect">
            <a:avLst/>
          </a:prstGeom>
        </p:spPr>
      </p:pic>
      <p:pic>
        <p:nvPicPr>
          <p:cNvPr id="46" name="Picture 4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204012" y="5500678"/>
            <a:ext cx="1557933" cy="1034236"/>
          </a:xfrm>
          <a:prstGeom prst="rect">
            <a:avLst/>
          </a:prstGeom>
        </p:spPr>
      </p:pic>
      <p:pic>
        <p:nvPicPr>
          <p:cNvPr id="47" name="Picture 46"/>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876793" y="4753498"/>
            <a:ext cx="633684" cy="882933"/>
          </a:xfrm>
          <a:prstGeom prst="rect">
            <a:avLst/>
          </a:prstGeom>
        </p:spPr>
      </p:pic>
    </p:spTree>
    <p:extLst>
      <p:ext uri="{BB962C8B-B14F-4D97-AF65-F5344CB8AC3E}">
        <p14:creationId xmlns:p14="http://schemas.microsoft.com/office/powerpoint/2010/main" val="1073051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731" y="2906116"/>
            <a:ext cx="562924" cy="6388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715" y="3386345"/>
            <a:ext cx="647700" cy="5524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895" y="144356"/>
            <a:ext cx="508756" cy="4808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4775" y="3662570"/>
            <a:ext cx="487486" cy="88773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5786" y="5694563"/>
            <a:ext cx="741542" cy="85562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5379" y="5551580"/>
            <a:ext cx="775048" cy="1060207"/>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3487" y="2969408"/>
            <a:ext cx="1334260" cy="728711"/>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5561" y="1879323"/>
            <a:ext cx="1063276" cy="89969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07060" y="3933380"/>
            <a:ext cx="935843" cy="87941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25681" y="3156968"/>
            <a:ext cx="1318394" cy="719456"/>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3399" y="4633911"/>
            <a:ext cx="590550" cy="447675"/>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46188" y="1789774"/>
            <a:ext cx="557306" cy="95786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9760" y="2257661"/>
            <a:ext cx="1237001" cy="763508"/>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29945" y="3626802"/>
            <a:ext cx="1252490" cy="985519"/>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84113" y="2566300"/>
            <a:ext cx="1019175" cy="628650"/>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81200" y="2553766"/>
            <a:ext cx="542925" cy="523875"/>
          </a:xfrm>
          <a:prstGeom prst="rect">
            <a:avLst/>
          </a:prstGeom>
        </p:spPr>
      </p:pic>
      <p:pic>
        <p:nvPicPr>
          <p:cNvPr id="20" name="Pictur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10898" y="1500187"/>
            <a:ext cx="1133475" cy="552450"/>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11056" y="5491480"/>
            <a:ext cx="840441" cy="952500"/>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28204" y="1118772"/>
            <a:ext cx="862921" cy="831881"/>
          </a:xfrm>
          <a:prstGeom prst="rect">
            <a:avLst/>
          </a:prstGeom>
        </p:spPr>
      </p:pic>
      <p:pic>
        <p:nvPicPr>
          <p:cNvPr id="23" name="Picture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54422" y="4178386"/>
            <a:ext cx="1028700" cy="917489"/>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807403" y="3285983"/>
            <a:ext cx="1257301" cy="821437"/>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192801" y="4710849"/>
            <a:ext cx="1502645" cy="727925"/>
          </a:xfrm>
          <a:prstGeom prst="rect">
            <a:avLst/>
          </a:prstGeom>
        </p:spPr>
      </p:pic>
      <p:pic>
        <p:nvPicPr>
          <p:cNvPr id="26" name="Picture 2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00237" y="3690937"/>
            <a:ext cx="409575" cy="333375"/>
          </a:xfrm>
          <a:prstGeom prst="rect">
            <a:avLst/>
          </a:prstGeom>
        </p:spPr>
      </p:pic>
      <p:pic>
        <p:nvPicPr>
          <p:cNvPr id="27" name="Picture 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45527" y="1807857"/>
            <a:ext cx="571500" cy="466725"/>
          </a:xfrm>
          <a:prstGeom prst="rect">
            <a:avLst/>
          </a:prstGeom>
        </p:spPr>
      </p:pic>
      <p:pic>
        <p:nvPicPr>
          <p:cNvPr id="28" name="Picture 2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33987" y="688636"/>
            <a:ext cx="1314450" cy="882385"/>
          </a:xfrm>
          <a:prstGeom prst="rect">
            <a:avLst/>
          </a:prstGeom>
        </p:spPr>
      </p:pic>
      <p:pic>
        <p:nvPicPr>
          <p:cNvPr id="29" name="Picture 2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78959" y="1688795"/>
            <a:ext cx="1571625" cy="704850"/>
          </a:xfrm>
          <a:prstGeom prst="rect">
            <a:avLst/>
          </a:prstGeom>
        </p:spPr>
      </p:pic>
      <p:pic>
        <p:nvPicPr>
          <p:cNvPr id="30" name="Picture 2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471862" y="384757"/>
            <a:ext cx="1271587" cy="799740"/>
          </a:xfrm>
          <a:prstGeom prst="rect">
            <a:avLst/>
          </a:prstGeom>
        </p:spPr>
      </p:pic>
      <p:pic>
        <p:nvPicPr>
          <p:cNvPr id="31" name="Picture 3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283830" y="4764277"/>
            <a:ext cx="982280" cy="634619"/>
          </a:xfrm>
          <a:prstGeom prst="rect">
            <a:avLst/>
          </a:prstGeom>
        </p:spPr>
      </p:pic>
      <p:pic>
        <p:nvPicPr>
          <p:cNvPr id="32" name="Picture 31"/>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869162" y="5219700"/>
            <a:ext cx="1269575" cy="1096219"/>
          </a:xfrm>
          <a:prstGeom prst="rect">
            <a:avLst/>
          </a:prstGeom>
        </p:spPr>
      </p:pic>
      <p:pic>
        <p:nvPicPr>
          <p:cNvPr id="33" name="Picture 3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929907" y="4452937"/>
            <a:ext cx="1798293" cy="1762126"/>
          </a:xfrm>
          <a:prstGeom prst="rect">
            <a:avLst/>
          </a:prstGeom>
        </p:spPr>
      </p:pic>
      <p:pic>
        <p:nvPicPr>
          <p:cNvPr id="34" name="Picture 3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70145" y="2779018"/>
            <a:ext cx="1090612" cy="456276"/>
          </a:xfrm>
          <a:prstGeom prst="rect">
            <a:avLst/>
          </a:prstGeom>
        </p:spPr>
      </p:pic>
      <p:pic>
        <p:nvPicPr>
          <p:cNvPr id="35" name="Picture 34"/>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290890" y="1950880"/>
            <a:ext cx="1076325" cy="933450"/>
          </a:xfrm>
          <a:prstGeom prst="rect">
            <a:avLst/>
          </a:prstGeom>
        </p:spPr>
      </p:pic>
      <p:pic>
        <p:nvPicPr>
          <p:cNvPr id="36" name="Picture 35"/>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187732" y="619125"/>
            <a:ext cx="876300" cy="1000125"/>
          </a:xfrm>
          <a:prstGeom prst="rect">
            <a:avLst/>
          </a:prstGeom>
        </p:spPr>
      </p:pic>
      <p:pic>
        <p:nvPicPr>
          <p:cNvPr id="37" name="Picture 36"/>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26042" y="4119562"/>
            <a:ext cx="952500" cy="876300"/>
          </a:xfrm>
          <a:prstGeom prst="rect">
            <a:avLst/>
          </a:prstGeom>
        </p:spPr>
      </p:pic>
      <p:pic>
        <p:nvPicPr>
          <p:cNvPr id="38" name="Picture 37"/>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9010" y="384757"/>
            <a:ext cx="1370228" cy="1132535"/>
          </a:xfrm>
          <a:prstGeom prst="rect">
            <a:avLst/>
          </a:prstGeom>
        </p:spPr>
      </p:pic>
      <p:pic>
        <p:nvPicPr>
          <p:cNvPr id="39" name="Picture 38"/>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929907" y="384757"/>
            <a:ext cx="1981200" cy="1143000"/>
          </a:xfrm>
          <a:prstGeom prst="rect">
            <a:avLst/>
          </a:prstGeom>
        </p:spPr>
      </p:pic>
      <p:pic>
        <p:nvPicPr>
          <p:cNvPr id="40" name="Picture 39"/>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71787" y="5585473"/>
            <a:ext cx="600075" cy="581025"/>
          </a:xfrm>
          <a:prstGeom prst="rect">
            <a:avLst/>
          </a:prstGeom>
        </p:spPr>
      </p:pic>
      <p:pic>
        <p:nvPicPr>
          <p:cNvPr id="41" name="Picture 40"/>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11747" y="5406084"/>
            <a:ext cx="1467185" cy="1088557"/>
          </a:xfrm>
          <a:prstGeom prst="rect">
            <a:avLst/>
          </a:prstGeom>
        </p:spPr>
      </p:pic>
    </p:spTree>
    <p:extLst>
      <p:ext uri="{BB962C8B-B14F-4D97-AF65-F5344CB8AC3E}">
        <p14:creationId xmlns:p14="http://schemas.microsoft.com/office/powerpoint/2010/main" val="3015663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9753" y="2295018"/>
            <a:ext cx="1209675" cy="27051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492" y="1484984"/>
            <a:ext cx="876300" cy="30765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033" y="2076450"/>
            <a:ext cx="1924050" cy="32956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063" y="3182387"/>
            <a:ext cx="1133475" cy="29718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5156" y="3023271"/>
            <a:ext cx="1028700" cy="276225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6286" y="3643154"/>
            <a:ext cx="1390650" cy="291465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7434" y="4668287"/>
            <a:ext cx="733425" cy="196215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68862" y="69451"/>
            <a:ext cx="923925" cy="268605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26742" y="3828543"/>
            <a:ext cx="1409700" cy="268605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0944" y="713617"/>
            <a:ext cx="485775" cy="742950"/>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84812" y="-435185"/>
            <a:ext cx="1628775" cy="3295650"/>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4297" y="314325"/>
            <a:ext cx="876300" cy="3114675"/>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9794" y="4295775"/>
            <a:ext cx="1076325" cy="2152650"/>
          </a:xfrm>
          <a:prstGeom prst="rect">
            <a:avLst/>
          </a:prstGeom>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03968" y="314325"/>
            <a:ext cx="1152525" cy="194310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90316" y="351887"/>
            <a:ext cx="1371600" cy="2981325"/>
          </a:xfrm>
          <a:prstGeom prst="rect">
            <a:avLst/>
          </a:prstGeom>
        </p:spPr>
      </p:pic>
    </p:spTree>
    <p:extLst>
      <p:ext uri="{BB962C8B-B14F-4D97-AF65-F5344CB8AC3E}">
        <p14:creationId xmlns:p14="http://schemas.microsoft.com/office/powerpoint/2010/main" val="3541283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bstractReal1S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2142" y="420002"/>
            <a:ext cx="8134350" cy="4572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438" y="5347120"/>
            <a:ext cx="1217181" cy="1217181"/>
          </a:xfrm>
          <a:prstGeom prst="rect">
            <a:avLst/>
          </a:prstGeom>
          <a:ln>
            <a:solidFill>
              <a:schemeClr val="tx1"/>
            </a:solidFill>
          </a:ln>
        </p:spPr>
      </p:pic>
      <p:sp>
        <p:nvSpPr>
          <p:cNvPr id="4" name="TextBox 3"/>
          <p:cNvSpPr txBox="1"/>
          <p:nvPr/>
        </p:nvSpPr>
        <p:spPr>
          <a:xfrm>
            <a:off x="1863619" y="6297854"/>
            <a:ext cx="2349584" cy="369332"/>
          </a:xfrm>
          <a:prstGeom prst="rect">
            <a:avLst/>
          </a:prstGeom>
          <a:noFill/>
        </p:spPr>
        <p:txBody>
          <a:bodyPr wrap="square" rtlCol="0">
            <a:spAutoFit/>
          </a:bodyPr>
          <a:lstStyle/>
          <a:p>
            <a:r>
              <a:rPr lang="en-US" dirty="0" smtClean="0"/>
              <a:t>Xinlei Chen, CMU</a:t>
            </a:r>
            <a:endParaRPr lang="en-US" dirty="0"/>
          </a:p>
        </p:txBody>
      </p:sp>
    </p:spTree>
    <p:extLst>
      <p:ext uri="{BB962C8B-B14F-4D97-AF65-F5344CB8AC3E}">
        <p14:creationId xmlns:p14="http://schemas.microsoft.com/office/powerpoint/2010/main" val="1323598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2955" y="1992570"/>
            <a:ext cx="8543500" cy="2646878"/>
          </a:xfrm>
          <a:prstGeom prst="rect">
            <a:avLst/>
          </a:prstGeom>
          <a:gradFill flip="none" rotWithShape="1">
            <a:gsLst>
              <a:gs pos="0">
                <a:schemeClr val="accent1">
                  <a:lumMod val="60000"/>
                  <a:lumOff val="40000"/>
                </a:schemeClr>
              </a:gs>
              <a:gs pos="100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33974" y="2041772"/>
            <a:ext cx="3289111" cy="2646878"/>
          </a:xfrm>
          <a:prstGeom prst="rect">
            <a:avLst/>
          </a:prstGeom>
          <a:noFill/>
        </p:spPr>
        <p:txBody>
          <a:bodyPr wrap="square" rtlCol="0">
            <a:spAutoFit/>
          </a:bodyPr>
          <a:lstStyle/>
          <a:p>
            <a:r>
              <a:rPr lang="en-US" sz="16600" dirty="0" smtClean="0"/>
              <a:t>CV</a:t>
            </a:r>
            <a:endParaRPr lang="en-US" sz="16600" dirty="0"/>
          </a:p>
        </p:txBody>
      </p:sp>
      <p:sp>
        <p:nvSpPr>
          <p:cNvPr id="5" name="TextBox 4"/>
          <p:cNvSpPr txBox="1"/>
          <p:nvPr/>
        </p:nvSpPr>
        <p:spPr>
          <a:xfrm>
            <a:off x="6387153" y="1992570"/>
            <a:ext cx="2429302" cy="2646878"/>
          </a:xfrm>
          <a:prstGeom prst="rect">
            <a:avLst/>
          </a:prstGeom>
          <a:noFill/>
        </p:spPr>
        <p:txBody>
          <a:bodyPr wrap="square" rtlCol="0">
            <a:spAutoFit/>
          </a:bodyPr>
          <a:lstStyle/>
          <a:p>
            <a:r>
              <a:rPr lang="en-US" sz="16600" dirty="0" smtClean="0"/>
              <a:t>AI</a:t>
            </a:r>
            <a:endParaRPr lang="en-US" sz="16600" dirty="0"/>
          </a:p>
        </p:txBody>
      </p:sp>
      <p:sp>
        <p:nvSpPr>
          <p:cNvPr id="7" name="TextBox 6"/>
          <p:cNvSpPr txBox="1"/>
          <p:nvPr/>
        </p:nvSpPr>
        <p:spPr>
          <a:xfrm>
            <a:off x="177419" y="1223129"/>
            <a:ext cx="3862317" cy="769441"/>
          </a:xfrm>
          <a:prstGeom prst="rect">
            <a:avLst/>
          </a:prstGeom>
          <a:noFill/>
        </p:spPr>
        <p:txBody>
          <a:bodyPr wrap="square" rtlCol="0">
            <a:spAutoFit/>
          </a:bodyPr>
          <a:lstStyle/>
          <a:p>
            <a:r>
              <a:rPr lang="en-US" sz="4400" dirty="0" smtClean="0">
                <a:latin typeface="Segoe UI Semilight" panose="020B0402040204020203" pitchFamily="34" charset="0"/>
                <a:cs typeface="Segoe UI Semilight" panose="020B0402040204020203" pitchFamily="34" charset="0"/>
              </a:rPr>
              <a:t>Semantics</a:t>
            </a:r>
            <a:endParaRPr lang="en-US" sz="4400" dirty="0">
              <a:latin typeface="Segoe UI Semilight" panose="020B0402040204020203" pitchFamily="34" charset="0"/>
              <a:cs typeface="Segoe UI Semilight" panose="020B0402040204020203"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978" y="3067000"/>
            <a:ext cx="1204069" cy="1173967"/>
          </a:xfrm>
          <a:prstGeom prst="rect">
            <a:avLst/>
          </a:prstGeom>
        </p:spPr>
      </p:pic>
    </p:spTree>
    <p:extLst>
      <p:ext uri="{BB962C8B-B14F-4D97-AF65-F5344CB8AC3E}">
        <p14:creationId xmlns:p14="http://schemas.microsoft.com/office/powerpoint/2010/main" val="3279597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06"/>
          <a:stretch/>
        </p:blipFill>
        <p:spPr>
          <a:xfrm>
            <a:off x="3249521" y="2437029"/>
            <a:ext cx="5894478" cy="4420971"/>
          </a:xfrm>
          <a:prstGeom prst="rect">
            <a:avLst/>
          </a:prstGeom>
        </p:spPr>
      </p:pic>
      <p:sp>
        <p:nvSpPr>
          <p:cNvPr id="5" name="Rectangle 4"/>
          <p:cNvSpPr/>
          <p:nvPr/>
        </p:nvSpPr>
        <p:spPr>
          <a:xfrm>
            <a:off x="239934" y="156674"/>
            <a:ext cx="8656571" cy="2308324"/>
          </a:xfrm>
          <a:prstGeom prst="rect">
            <a:avLst/>
          </a:prstGeom>
        </p:spPr>
        <p:txBody>
          <a:bodyPr wrap="square">
            <a:spAutoFit/>
          </a:bodyPr>
          <a:lstStyle/>
          <a:p>
            <a:r>
              <a:rPr lang="en-US" dirty="0"/>
              <a:t>A year ago I was staring at my feet in a hospital bed after having a stroke. It was discovered that I had a hole in my heart that caused the stroke and it was quickly fixed. For my one year anniversary, I hiked Table Mountain. It's over 12 miles with an elevation gain of nearly 4000 feet. The elevation at the top is 11,300 feet. It's my favorite hike and I try and do it every year. Last year, sitting in the hospital, I only dreamed of doing this again. I can't tell you how grateful I am for my good health and a full recovery. Serendipity is the best word to describe my feelings at the moment this image was captured. Please check the comment box for an image from last year.</a:t>
            </a:r>
          </a:p>
        </p:txBody>
      </p:sp>
    </p:spTree>
    <p:extLst>
      <p:ext uri="{BB962C8B-B14F-4D97-AF65-F5344CB8AC3E}">
        <p14:creationId xmlns:p14="http://schemas.microsoft.com/office/powerpoint/2010/main" val="617261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995193" cy="3996154"/>
          </a:xfrm>
          <a:prstGeom prst="rect">
            <a:avLst/>
          </a:prstGeom>
        </p:spPr>
      </p:pic>
      <p:sp>
        <p:nvSpPr>
          <p:cNvPr id="5" name="Rectangle 4"/>
          <p:cNvSpPr/>
          <p:nvPr/>
        </p:nvSpPr>
        <p:spPr>
          <a:xfrm>
            <a:off x="491737" y="4055960"/>
            <a:ext cx="6959490" cy="2800767"/>
          </a:xfrm>
          <a:prstGeom prst="rect">
            <a:avLst/>
          </a:prstGeom>
        </p:spPr>
        <p:txBody>
          <a:bodyPr wrap="square">
            <a:spAutoFit/>
          </a:bodyPr>
          <a:lstStyle/>
          <a:p>
            <a:r>
              <a:rPr lang="en-US" sz="1600" dirty="0" err="1"/>
              <a:t>i</a:t>
            </a:r>
            <a:r>
              <a:rPr lang="en-US" sz="1600" dirty="0"/>
              <a:t> tried to stop my 365 and found </a:t>
            </a:r>
            <a:r>
              <a:rPr lang="en-US" sz="1600" dirty="0" err="1"/>
              <a:t>i</a:t>
            </a:r>
            <a:r>
              <a:rPr lang="en-US" sz="1600" dirty="0"/>
              <a:t> missed is a lot, more than </a:t>
            </a:r>
            <a:r>
              <a:rPr lang="en-US" sz="1600" dirty="0" err="1"/>
              <a:t>i</a:t>
            </a:r>
            <a:r>
              <a:rPr lang="en-US" sz="1600" dirty="0"/>
              <a:t> really imagined </a:t>
            </a:r>
            <a:r>
              <a:rPr lang="en-US" sz="1600" dirty="0" err="1"/>
              <a:t>i</a:t>
            </a:r>
            <a:r>
              <a:rPr lang="en-US" sz="1600" dirty="0"/>
              <a:t> would. so </a:t>
            </a:r>
            <a:r>
              <a:rPr lang="en-US" sz="1600" dirty="0" err="1"/>
              <a:t>i</a:t>
            </a:r>
            <a:r>
              <a:rPr lang="en-US" sz="1600" dirty="0"/>
              <a:t> am back at it</a:t>
            </a:r>
            <a:r>
              <a:rPr lang="en-US" sz="1600" dirty="0" smtClean="0"/>
              <a:t>:</a:t>
            </a:r>
          </a:p>
          <a:p>
            <a:r>
              <a:rPr lang="en-US" sz="1600" dirty="0" smtClean="0"/>
              <a:t>we </a:t>
            </a:r>
            <a:r>
              <a:rPr lang="en-US" sz="1600" dirty="0"/>
              <a:t>all met at the Pancake house</a:t>
            </a:r>
          </a:p>
          <a:p>
            <a:r>
              <a:rPr lang="en-US" sz="1600" dirty="0"/>
              <a:t>so many delicious choices so we shared taste </a:t>
            </a:r>
          </a:p>
          <a:p>
            <a:r>
              <a:rPr lang="en-US" sz="1600" dirty="0"/>
              <a:t>getting up from the table full and happy</a:t>
            </a:r>
          </a:p>
          <a:p>
            <a:r>
              <a:rPr lang="en-US" sz="1600" dirty="0" err="1"/>
              <a:t>justin</a:t>
            </a:r>
            <a:r>
              <a:rPr lang="en-US" sz="1600" dirty="0"/>
              <a:t> and </a:t>
            </a:r>
            <a:r>
              <a:rPr lang="en-US" sz="1600" dirty="0" err="1"/>
              <a:t>kacy</a:t>
            </a:r>
            <a:r>
              <a:rPr lang="en-US" sz="1600" dirty="0"/>
              <a:t> headed home</a:t>
            </a:r>
          </a:p>
          <a:p>
            <a:r>
              <a:rPr lang="en-US" sz="1600" dirty="0"/>
              <a:t>and </a:t>
            </a:r>
            <a:r>
              <a:rPr lang="en-US" sz="1600" dirty="0" err="1"/>
              <a:t>brandon</a:t>
            </a:r>
            <a:r>
              <a:rPr lang="en-US" sz="1600" dirty="0"/>
              <a:t> and </a:t>
            </a:r>
            <a:r>
              <a:rPr lang="en-US" sz="1600" dirty="0" err="1"/>
              <a:t>courtney</a:t>
            </a:r>
            <a:r>
              <a:rPr lang="en-US" sz="1600" dirty="0"/>
              <a:t> came back to the house for a bit</a:t>
            </a:r>
          </a:p>
          <a:p>
            <a:r>
              <a:rPr lang="en-US" sz="1600" dirty="0"/>
              <a:t>before leaving for Bellingham</a:t>
            </a:r>
          </a:p>
          <a:p>
            <a:r>
              <a:rPr lang="en-US" sz="1600" dirty="0"/>
              <a:t>he will leave is a bit too for the east side</a:t>
            </a:r>
          </a:p>
          <a:p>
            <a:r>
              <a:rPr lang="en-US" sz="1600" dirty="0"/>
              <a:t>leaving the dog and </a:t>
            </a:r>
            <a:r>
              <a:rPr lang="en-US" sz="1600" dirty="0" err="1"/>
              <a:t>i</a:t>
            </a:r>
            <a:r>
              <a:rPr lang="en-US" sz="1600" dirty="0"/>
              <a:t> here alone for a few days</a:t>
            </a:r>
          </a:p>
          <a:p>
            <a:r>
              <a:rPr lang="en-US" sz="1600" dirty="0"/>
              <a:t>to rest. . . </a:t>
            </a:r>
          </a:p>
        </p:txBody>
      </p:sp>
    </p:spTree>
    <p:extLst>
      <p:ext uri="{BB962C8B-B14F-4D97-AF65-F5344CB8AC3E}">
        <p14:creationId xmlns:p14="http://schemas.microsoft.com/office/powerpoint/2010/main" val="17649484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3784"/>
          <a:stretch/>
        </p:blipFill>
        <p:spPr>
          <a:xfrm>
            <a:off x="0" y="1838226"/>
            <a:ext cx="9144000" cy="5246017"/>
          </a:xfrm>
          <a:prstGeom prst="rect">
            <a:avLst/>
          </a:prstGeom>
        </p:spPr>
      </p:pic>
      <p:sp>
        <p:nvSpPr>
          <p:cNvPr id="5" name="Rectangle 4"/>
          <p:cNvSpPr/>
          <p:nvPr/>
        </p:nvSpPr>
        <p:spPr>
          <a:xfrm>
            <a:off x="260717" y="184153"/>
            <a:ext cx="8505432" cy="1477328"/>
          </a:xfrm>
          <a:prstGeom prst="rect">
            <a:avLst/>
          </a:prstGeom>
        </p:spPr>
        <p:txBody>
          <a:bodyPr wrap="square">
            <a:spAutoFit/>
          </a:bodyPr>
          <a:lstStyle/>
          <a:p>
            <a:r>
              <a:rPr lang="en-US" dirty="0"/>
              <a:t>This is the private poker room, formally owned by the late George Whittle, located at the Thunderbird lodge. The lodge and property is now managed by the Thunderbird Lodge Preservation Society. George lost a large chunk of North Tahoe land to a card shark by the name of Joe King, who used the land to create the town of King's Beach, California nearly a century ago. This photo is the poker room when that famous card game was played.</a:t>
            </a:r>
          </a:p>
        </p:txBody>
      </p:sp>
    </p:spTree>
    <p:extLst>
      <p:ext uri="{BB962C8B-B14F-4D97-AF65-F5344CB8AC3E}">
        <p14:creationId xmlns:p14="http://schemas.microsoft.com/office/powerpoint/2010/main" val="15529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484718"/>
          </a:xfrm>
          <a:prstGeom prst="rect">
            <a:avLst/>
          </a:prstGeom>
        </p:spPr>
      </p:pic>
      <p:sp>
        <p:nvSpPr>
          <p:cNvPr id="5" name="Rectangle 4"/>
          <p:cNvSpPr/>
          <p:nvPr/>
        </p:nvSpPr>
        <p:spPr>
          <a:xfrm>
            <a:off x="113354" y="5612294"/>
            <a:ext cx="5977607" cy="707886"/>
          </a:xfrm>
          <a:prstGeom prst="rect">
            <a:avLst/>
          </a:prstGeom>
        </p:spPr>
        <p:txBody>
          <a:bodyPr wrap="square">
            <a:spAutoFit/>
          </a:bodyPr>
          <a:lstStyle/>
          <a:p>
            <a:r>
              <a:rPr lang="en-US" sz="2000" dirty="0"/>
              <a:t>Late evening light lights up the famous pink rocks of </a:t>
            </a:r>
            <a:r>
              <a:rPr lang="en-US" sz="2000" dirty="0" err="1"/>
              <a:t>Fionnphort</a:t>
            </a:r>
            <a:r>
              <a:rPr lang="en-US" sz="2000" dirty="0"/>
              <a:t> and </a:t>
            </a:r>
            <a:r>
              <a:rPr lang="en-US" sz="2000" dirty="0" err="1"/>
              <a:t>Kintra</a:t>
            </a:r>
            <a:r>
              <a:rPr lang="en-US" sz="2000" dirty="0"/>
              <a:t> across the Sound of </a:t>
            </a:r>
            <a:r>
              <a:rPr lang="en-US" sz="2000" dirty="0" smtClean="0"/>
              <a:t>Iona.</a:t>
            </a:r>
            <a:endParaRPr lang="en-US" sz="2000" dirty="0"/>
          </a:p>
        </p:txBody>
      </p:sp>
    </p:spTree>
    <p:extLst>
      <p:ext uri="{BB962C8B-B14F-4D97-AF65-F5344CB8AC3E}">
        <p14:creationId xmlns:p14="http://schemas.microsoft.com/office/powerpoint/2010/main" val="23221532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3630</TotalTime>
  <Words>2763</Words>
  <Application>Microsoft Office PowerPoint</Application>
  <PresentationFormat>On-screen Show (4:3)</PresentationFormat>
  <Paragraphs>134</Paragraphs>
  <Slides>56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Calibri Light</vt:lpstr>
      <vt:lpstr>Segoe UI</vt:lpstr>
      <vt:lpstr>Segoe UI Semilight</vt:lpstr>
      <vt:lpstr>Office Theme</vt:lpstr>
      <vt:lpstr>What’s in a description?</vt:lpstr>
      <vt:lpstr>PowerPoint Presentation</vt:lpstr>
      <vt:lpstr>Captions in the wild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Captions in the wild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evaluate?</vt:lpstr>
      <vt:lpstr>PowerPoint Presentation</vt:lpstr>
      <vt:lpstr>Abstract scenes</vt:lpstr>
      <vt:lpstr>PowerPoint Presentation</vt:lpstr>
      <vt:lpstr>PowerPoint Presentation</vt:lpstr>
      <vt:lpstr>PowerPoint Presentation</vt:lpstr>
      <vt:lpstr>PowerPoint Presentation</vt:lpstr>
      <vt:lpstr>Goal</vt:lpstr>
      <vt:lpstr>Semantics</vt:lpstr>
      <vt:lpstr>Relations</vt:lpstr>
      <vt:lpstr>Qualitative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Impossible Visual Turing Test </dc:title>
  <dc:creator>Larry Zitnick</dc:creator>
  <cp:lastModifiedBy>Larry Zitnick</cp:lastModifiedBy>
  <cp:revision>32</cp:revision>
  <dcterms:created xsi:type="dcterms:W3CDTF">2014-08-28T18:38:22Z</dcterms:created>
  <dcterms:modified xsi:type="dcterms:W3CDTF">2014-09-07T12:08:22Z</dcterms:modified>
</cp:coreProperties>
</file>